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2" r:id="rId6"/>
    <p:sldId id="263" r:id="rId7"/>
    <p:sldId id="264" r:id="rId8"/>
    <p:sldId id="266" r:id="rId9"/>
    <p:sldId id="265" r:id="rId10"/>
    <p:sldId id="261"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FC084-1447-4E33-B004-A76519F1E296}"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DE62C-6FA4-4550-9F4A-82B9706CA249}" type="slidenum">
              <a:rPr lang="en-US" smtClean="0"/>
              <a:t>‹#›</a:t>
            </a:fld>
            <a:endParaRPr lang="en-US"/>
          </a:p>
        </p:txBody>
      </p:sp>
    </p:spTree>
    <p:extLst>
      <p:ext uri="{BB962C8B-B14F-4D97-AF65-F5344CB8AC3E}">
        <p14:creationId xmlns:p14="http://schemas.microsoft.com/office/powerpoint/2010/main" val="425018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Copyright - R. Van Acker and Associates                                                                                                                                                    </a:t>
            </a:r>
          </a:p>
        </p:txBody>
      </p:sp>
      <p:sp>
        <p:nvSpPr>
          <p:cNvPr id="22531"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2DAB01-D840-5341-939C-ECF20FC265B2}" type="slidenum">
              <a:rPr lang="en-US" sz="1200"/>
              <a:pPr eaLnBrk="1" hangingPunct="1"/>
              <a:t>5</a:t>
            </a:fld>
            <a:endParaRPr lang="en-US" sz="1200"/>
          </a:p>
        </p:txBody>
      </p:sp>
      <p:sp>
        <p:nvSpPr>
          <p:cNvPr id="225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D6414A-B9FE-0445-8F93-26965E0D2BB6}" type="slidenum">
              <a:rPr lang="en-US" sz="1200"/>
              <a:pPr eaLnBrk="1" hangingPunct="1"/>
              <a:t>9</a:t>
            </a:fld>
            <a:endParaRPr lang="en-US" sz="1200"/>
          </a:p>
        </p:txBody>
      </p:sp>
      <p:sp>
        <p:nvSpPr>
          <p:cNvPr id="37891" name="Rectangle 2"/>
          <p:cNvSpPr>
            <a:spLocks noGrp="1" noRot="1" noChangeAspect="1" noChangeArrowheads="1"/>
          </p:cNvSpPr>
          <p:nvPr>
            <p:ph type="sldImg"/>
          </p:nvPr>
        </p:nvSpPr>
        <p:spPr bwMode="auto">
          <a:xfrm>
            <a:off x="1144588" y="684213"/>
            <a:ext cx="4572000" cy="3430587"/>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7892" name="Rectangle 3"/>
          <p:cNvSpPr>
            <a:spLocks noGrp="1" noChangeArrowheads="1"/>
          </p:cNvSpPr>
          <p:nvPr>
            <p:ph type="body" idx="1"/>
          </p:nvPr>
        </p:nvSpPr>
        <p:spPr bwMode="auto">
          <a:xfrm>
            <a:off x="914400" y="4341813"/>
            <a:ext cx="5029200" cy="4116387"/>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0352" tIns="45176" rIns="90352" bIns="45176"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Copyright - R. Van Acker and Associates                                                                                                                                                    </a:t>
            </a:r>
          </a:p>
        </p:txBody>
      </p:sp>
      <p:sp>
        <p:nvSpPr>
          <p:cNvPr id="65539"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419BEB-31C5-5849-8DA6-77BC12724A05}" type="slidenum">
              <a:rPr lang="en-US" sz="1200"/>
              <a:pPr eaLnBrk="1" hangingPunct="1"/>
              <a:t>13</a:t>
            </a:fld>
            <a:endParaRPr lang="en-US" sz="1200"/>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Copyright - R. Van Acker and Associates                                                                                                                                                    </a:t>
            </a:r>
          </a:p>
        </p:txBody>
      </p:sp>
      <p:sp>
        <p:nvSpPr>
          <p:cNvPr id="90114"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06EA30-C245-9842-A11A-62A24F4228EB}" type="slidenum">
              <a:rPr lang="en-US" sz="1200"/>
              <a:pPr eaLnBrk="1" hangingPunct="1"/>
              <a:t>14</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Copyright - R. Van Acker and Associates                                                                                                                                                    </a:t>
            </a:r>
          </a:p>
        </p:txBody>
      </p:sp>
      <p:sp>
        <p:nvSpPr>
          <p:cNvPr id="67587"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81988E-2754-8E43-BE8C-3DC26F3EE557}" type="slidenum">
              <a:rPr lang="en-US" sz="1200"/>
              <a:pPr eaLnBrk="1" hangingPunct="1"/>
              <a:t>15</a:t>
            </a:fld>
            <a:endParaRPr lang="en-US" sz="1200"/>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6C5ECB9-89DD-4228-AAE8-0735FB7A5960}" type="datetimeFigureOut">
              <a:rPr lang="en-US" smtClean="0"/>
              <a:t>8/20/2015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4F93FCE-CE48-423C-8EDF-B5A6D2CF476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ECB9-89DD-4228-AAE8-0735FB7A5960}"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93FCE-CE48-423C-8EDF-B5A6D2CF47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C5ECB9-89DD-4228-AAE8-0735FB7A5960}"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4F93FCE-CE48-423C-8EDF-B5A6D2CF47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281C1709-9899-254A-82A7-CFBEEA187D3A}" type="datetime1">
              <a:rPr lang="en-US"/>
              <a:pPr/>
              <a:t>8/20/2015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J. Snakenborg SPED 659</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BADE613-8B7D-1B4B-8668-119029128DF1}" type="slidenum">
              <a:rPr lang="en-US"/>
              <a:pPr/>
              <a:t>‹#›</a:t>
            </a:fld>
            <a:endParaRPr lang="en-US"/>
          </a:p>
        </p:txBody>
      </p:sp>
    </p:spTree>
    <p:extLst>
      <p:ext uri="{BB962C8B-B14F-4D97-AF65-F5344CB8AC3E}">
        <p14:creationId xmlns:p14="http://schemas.microsoft.com/office/powerpoint/2010/main" val="285465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611F9F67-7216-8F44-8A41-93B474CBB96D}" type="datetime1">
              <a:rPr lang="en-US"/>
              <a:pPr/>
              <a:t>8/20/2015</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J. Snakenborg SPED 659</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41A49E3-9677-EC4E-84D5-2C588AFCFB8C}" type="slidenum">
              <a:rPr lang="en-US"/>
              <a:pPr/>
              <a:t>‹#›</a:t>
            </a:fld>
            <a:endParaRPr lang="en-US"/>
          </a:p>
        </p:txBody>
      </p:sp>
    </p:spTree>
    <p:extLst>
      <p:ext uri="{BB962C8B-B14F-4D97-AF65-F5344CB8AC3E}">
        <p14:creationId xmlns:p14="http://schemas.microsoft.com/office/powerpoint/2010/main" val="317960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509411D-2B95-9F47-82E3-73479E3E3938}" type="datetime1">
              <a:rPr lang="en-US"/>
              <a:pPr/>
              <a:t>8/20/2015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J. Snakenborg SPED 659</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56B388-12EE-7440-AB20-8AAA9DB74214}" type="slidenum">
              <a:rPr lang="en-US"/>
              <a:pPr/>
              <a:t>‹#›</a:t>
            </a:fld>
            <a:endParaRPr lang="en-US"/>
          </a:p>
        </p:txBody>
      </p:sp>
    </p:spTree>
    <p:extLst>
      <p:ext uri="{BB962C8B-B14F-4D97-AF65-F5344CB8AC3E}">
        <p14:creationId xmlns:p14="http://schemas.microsoft.com/office/powerpoint/2010/main" val="290336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C5ECB9-89DD-4228-AAE8-0735FB7A5960}"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93FCE-CE48-423C-8EDF-B5A6D2CF476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6C5ECB9-89DD-4228-AAE8-0735FB7A5960}" type="datetimeFigureOut">
              <a:rPr lang="en-US" smtClean="0"/>
              <a:t>8/20/2015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4F93FCE-CE48-423C-8EDF-B5A6D2CF476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C5ECB9-89DD-4228-AAE8-0735FB7A5960}"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93FCE-CE48-423C-8EDF-B5A6D2CF476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C5ECB9-89DD-4228-AAE8-0735FB7A5960}"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93FCE-CE48-423C-8EDF-B5A6D2CF476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C5ECB9-89DD-4228-AAE8-0735FB7A5960}"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93FCE-CE48-423C-8EDF-B5A6D2CF476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6C5ECB9-89DD-4228-AAE8-0735FB7A5960}"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93FCE-CE48-423C-8EDF-B5A6D2CF47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5ECB9-89DD-4228-AAE8-0735FB7A5960}"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4F93FCE-CE48-423C-8EDF-B5A6D2CF476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5ECB9-89DD-4228-AAE8-0735FB7A5960}"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93FCE-CE48-423C-8EDF-B5A6D2CF476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6C5ECB9-89DD-4228-AAE8-0735FB7A5960}" type="datetimeFigureOut">
              <a:rPr lang="en-US" smtClean="0"/>
              <a:t>8/20/2015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4F93FCE-CE48-423C-8EDF-B5A6D2CF47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raycenter.org/social-stories/carol-gray"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4.x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Presented by: Molly Battaglini &amp; Cori </a:t>
            </a:r>
            <a:r>
              <a:rPr lang="en-US" dirty="0" err="1" smtClean="0"/>
              <a:t>Dudakiw</a:t>
            </a:r>
            <a:r>
              <a:rPr lang="en-US" dirty="0" smtClean="0"/>
              <a:t>-Warrick</a:t>
            </a:r>
            <a:endParaRPr lang="en-US" dirty="0"/>
          </a:p>
        </p:txBody>
      </p:sp>
      <p:sp>
        <p:nvSpPr>
          <p:cNvPr id="2" name="Title 1"/>
          <p:cNvSpPr>
            <a:spLocks noGrp="1"/>
          </p:cNvSpPr>
          <p:nvPr>
            <p:ph type="title"/>
          </p:nvPr>
        </p:nvSpPr>
        <p:spPr>
          <a:xfrm>
            <a:off x="90268" y="914400"/>
            <a:ext cx="6764215" cy="2057400"/>
          </a:xfrm>
        </p:spPr>
        <p:txBody>
          <a:bodyPr>
            <a:normAutofit fontScale="90000"/>
          </a:bodyPr>
          <a:lstStyle/>
          <a:p>
            <a:pPr algn="ctr"/>
            <a:r>
              <a:rPr lang="en-US" dirty="0" smtClean="0"/>
              <a:t>Autism: </a:t>
            </a:r>
            <a:br>
              <a:rPr lang="en-US" dirty="0" smtClean="0"/>
            </a:br>
            <a:r>
              <a:rPr lang="en-US" dirty="0" smtClean="0"/>
              <a:t>The Basics &amp; Strategies You Can Use!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399"/>
            <a:ext cx="3657600" cy="311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918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391897" y="2362200"/>
            <a:ext cx="5486400" cy="3733800"/>
          </a:xfrm>
        </p:spPr>
        <p:txBody>
          <a:bodyPr/>
          <a:lstStyle/>
          <a:p>
            <a:r>
              <a:rPr lang="en-US" dirty="0" smtClean="0"/>
              <a:t>Avoid abstract ideas</a:t>
            </a:r>
          </a:p>
          <a:p>
            <a:r>
              <a:rPr lang="en-US" dirty="0" smtClean="0"/>
              <a:t>Avoid using confusing speech</a:t>
            </a:r>
          </a:p>
          <a:p>
            <a:r>
              <a:rPr lang="en-US" dirty="0" smtClean="0"/>
              <a:t>Break down tasks</a:t>
            </a:r>
          </a:p>
          <a:p>
            <a:r>
              <a:rPr lang="en-US" dirty="0" smtClean="0"/>
              <a:t>Prepare students for changes</a:t>
            </a:r>
          </a:p>
          <a:p>
            <a:r>
              <a:rPr lang="en-US" dirty="0" smtClean="0"/>
              <a:t>Adjust auditory and visual distractions</a:t>
            </a:r>
          </a:p>
          <a:p>
            <a:r>
              <a:rPr lang="en-US" dirty="0" smtClean="0"/>
              <a:t>Facilitate group work</a:t>
            </a:r>
            <a:endParaRPr lang="en-US" dirty="0"/>
          </a:p>
        </p:txBody>
      </p:sp>
      <p:sp>
        <p:nvSpPr>
          <p:cNvPr id="4" name="Title 3"/>
          <p:cNvSpPr>
            <a:spLocks noGrp="1"/>
          </p:cNvSpPr>
          <p:nvPr>
            <p:ph type="title"/>
          </p:nvPr>
        </p:nvSpPr>
        <p:spPr/>
        <p:txBody>
          <a:bodyPr/>
          <a:lstStyle/>
          <a:p>
            <a:r>
              <a:rPr lang="en-US" dirty="0" smtClean="0"/>
              <a:t>Proactive classroom suggestions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05192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442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344" y="228600"/>
            <a:ext cx="9141655" cy="609600"/>
          </a:xfrm>
        </p:spPr>
        <p:txBody>
          <a:bodyPr vert="horz" wrap="square" lIns="91440" tIns="45720" rIns="91440" bIns="45720" numCol="1" anchorCtr="0" compatLnSpc="1">
            <a:prstTxWarp prst="textNoShape">
              <a:avLst/>
            </a:prstTxWarp>
          </a:bodyPr>
          <a:lstStyle/>
          <a:p>
            <a:r>
              <a:rPr lang="en-US" sz="2800" dirty="0">
                <a:solidFill>
                  <a:srgbClr val="0070C0"/>
                </a:solidFill>
                <a:effectLst>
                  <a:outerShdw blurRad="38100" dist="38100" dir="2700000" algn="tl">
                    <a:srgbClr val="DDDDDD"/>
                  </a:outerShdw>
                </a:effectLst>
                <a:latin typeface="Arial" charset="0"/>
                <a:ea typeface="ＭＳ Ｐゴシック" charset="0"/>
                <a:cs typeface="ＭＳ Ｐゴシック" charset="0"/>
              </a:rPr>
              <a:t>Picture Communication Aids</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74" y="838200"/>
            <a:ext cx="5640387"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6800"/>
            <a:ext cx="2219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61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304801" y="274638"/>
            <a:ext cx="8382000" cy="1143000"/>
          </a:xfrm>
        </p:spPr>
        <p:txBody>
          <a:bodyPr vert="horz" wrap="square" lIns="91440" tIns="45720" rIns="91440" bIns="45720" numCol="1" anchorCtr="0" compatLnSpc="1">
            <a:prstTxWarp prst="textNoShape">
              <a:avLst/>
            </a:prstTxWarp>
          </a:bodyPr>
          <a:lstStyle/>
          <a:p>
            <a:r>
              <a:rPr lang="en-US" dirty="0">
                <a:effectLst>
                  <a:outerShdw blurRad="38100" dist="38100" dir="2700000" algn="tl">
                    <a:srgbClr val="DDDDDD"/>
                  </a:outerShdw>
                </a:effectLst>
                <a:latin typeface="Arial" charset="0"/>
                <a:ea typeface="ＭＳ Ｐゴシック" charset="0"/>
                <a:cs typeface="ＭＳ Ｐゴシック" charset="0"/>
              </a:rPr>
              <a:t>Structured Social Interactions</a:t>
            </a:r>
          </a:p>
        </p:txBody>
      </p:sp>
      <p:sp>
        <p:nvSpPr>
          <p:cNvPr id="63491" name="Rectangle 4"/>
          <p:cNvSpPr>
            <a:spLocks noGrp="1" noChangeArrowheads="1"/>
          </p:cNvSpPr>
          <p:nvPr>
            <p:ph type="body" sz="half" idx="2"/>
          </p:nvPr>
        </p:nvSpPr>
        <p:spPr>
          <a:xfrm>
            <a:off x="4648200" y="1828800"/>
            <a:ext cx="4254500" cy="4525963"/>
          </a:xfrm>
        </p:spPr>
        <p:txBody>
          <a:bodyPr>
            <a:normAutofit lnSpcReduction="10000"/>
          </a:bodyPr>
          <a:lstStyle/>
          <a:p>
            <a:r>
              <a:rPr lang="en-US" sz="2800" dirty="0">
                <a:latin typeface="Arial" charset="0"/>
                <a:ea typeface="ＭＳ Ｐゴシック" charset="0"/>
                <a:cs typeface="ＭＳ Ｐゴシック" charset="0"/>
              </a:rPr>
              <a:t>Successful social interaction will likely require structured intervention.</a:t>
            </a:r>
          </a:p>
          <a:p>
            <a:r>
              <a:rPr lang="en-US" sz="2800" dirty="0">
                <a:latin typeface="Arial" charset="0"/>
                <a:ea typeface="ＭＳ Ｐゴシック" charset="0"/>
                <a:cs typeface="ＭＳ Ｐゴシック" charset="0"/>
              </a:rPr>
              <a:t>Structured free time activities - e.g., playground, before and after school.</a:t>
            </a:r>
          </a:p>
          <a:p>
            <a:r>
              <a:rPr lang="en-US" sz="2800" dirty="0">
                <a:latin typeface="Arial" charset="0"/>
                <a:ea typeface="ＭＳ Ｐゴシック" charset="0"/>
                <a:cs typeface="ＭＳ Ｐゴシック" charset="0"/>
              </a:rPr>
              <a:t>Structure social problems in classroom.</a:t>
            </a:r>
          </a:p>
        </p:txBody>
      </p:sp>
      <p:pic>
        <p:nvPicPr>
          <p:cNvPr id="63492" name="Picture 5" descr="MP90042659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16175"/>
            <a:ext cx="398938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792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1014413" y="241300"/>
            <a:ext cx="7772400" cy="1143000"/>
          </a:xfrm>
        </p:spPr>
        <p:txBody>
          <a:bodyPr vert="horz" wrap="square" lIns="91440" tIns="45720" rIns="91440" bIns="45720" numCol="1" anchorCtr="0" compatLnSpc="1">
            <a:prstTxWarp prst="textNoShape">
              <a:avLst/>
            </a:prstTxWarp>
          </a:bodyPr>
          <a:lstStyle/>
          <a:p>
            <a:r>
              <a:rPr lang="en-US">
                <a:effectLst>
                  <a:outerShdw blurRad="38100" dist="38100" dir="2700000" algn="tl">
                    <a:srgbClr val="DDDDDD"/>
                  </a:outerShdw>
                </a:effectLst>
                <a:latin typeface="Arial" charset="0"/>
                <a:ea typeface="ＭＳ Ｐゴシック" charset="0"/>
                <a:cs typeface="ＭＳ Ｐゴシック" charset="0"/>
              </a:rPr>
              <a:t>Social stories, social scripts</a:t>
            </a:r>
          </a:p>
        </p:txBody>
      </p:sp>
      <p:sp>
        <p:nvSpPr>
          <p:cNvPr id="64515" name="Rectangle 3"/>
          <p:cNvSpPr>
            <a:spLocks noGrp="1" noChangeArrowheads="1"/>
          </p:cNvSpPr>
          <p:nvPr>
            <p:ph type="body" sz="half" idx="1"/>
          </p:nvPr>
        </p:nvSpPr>
        <p:spPr>
          <a:xfrm>
            <a:off x="304800" y="1878043"/>
            <a:ext cx="4648200" cy="4583112"/>
          </a:xfrm>
        </p:spPr>
        <p:txBody>
          <a:bodyPr>
            <a:normAutofit/>
          </a:bodyPr>
          <a:lstStyle/>
          <a:p>
            <a:r>
              <a:rPr lang="en-US" sz="2400" dirty="0">
                <a:latin typeface="Arial" charset="0"/>
                <a:ea typeface="ＭＳ Ｐゴシック" charset="0"/>
                <a:cs typeface="ＭＳ Ｐゴシック" charset="0"/>
              </a:rPr>
              <a:t>Use of Social Stories         (e.g., Carol </a:t>
            </a:r>
            <a:r>
              <a:rPr lang="en-US" sz="2400" dirty="0" smtClean="0">
                <a:latin typeface="Arial" charset="0"/>
                <a:ea typeface="ＭＳ Ｐゴシック" charset="0"/>
                <a:cs typeface="ＭＳ Ｐゴシック" charset="0"/>
              </a:rPr>
              <a:t>Gray </a:t>
            </a:r>
            <a:r>
              <a:rPr lang="en-US" sz="2400" dirty="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hlinkClick r:id="rId3"/>
              </a:rPr>
              <a:t>http://www.thegraycenter.org/social-stories/carol-gray</a:t>
            </a:r>
            <a:r>
              <a:rPr lang="en-US" sz="2400" dirty="0" smtClean="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a:t>
            </a:r>
          </a:p>
          <a:p>
            <a:r>
              <a:rPr lang="en-US" sz="2400" dirty="0" smtClean="0">
                <a:latin typeface="Arial" charset="0"/>
                <a:ea typeface="ＭＳ Ｐゴシック" charset="0"/>
                <a:cs typeface="ＭＳ Ｐゴシック" charset="0"/>
              </a:rPr>
              <a:t>Overly-scripted </a:t>
            </a:r>
            <a:r>
              <a:rPr lang="en-US" sz="2400" dirty="0">
                <a:latin typeface="Arial" charset="0"/>
                <a:ea typeface="ＭＳ Ｐゴシック" charset="0"/>
                <a:cs typeface="ＭＳ Ｐゴシック" charset="0"/>
              </a:rPr>
              <a:t>behavioral strategies to govern behavior in common </a:t>
            </a:r>
            <a:r>
              <a:rPr lang="en-US" sz="2400" dirty="0" smtClean="0">
                <a:latin typeface="Arial" charset="0"/>
                <a:ea typeface="ＭＳ Ｐゴシック" charset="0"/>
                <a:cs typeface="ＭＳ Ｐゴシック" charset="0"/>
              </a:rPr>
              <a:t>trouble areas</a:t>
            </a:r>
            <a:endParaRPr lang="en-US" sz="2400" dirty="0">
              <a:latin typeface="Arial" charset="0"/>
              <a:ea typeface="ＭＳ Ｐゴシック" charset="0"/>
              <a:cs typeface="ＭＳ Ｐゴシック"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22436"/>
            <a:ext cx="3733800" cy="486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14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381000" y="457200"/>
            <a:ext cx="8381260" cy="1054394"/>
          </a:xfrm>
        </p:spPr>
        <p:txBody>
          <a:bodyPr vert="horz" wrap="square" lIns="91440" tIns="45720" rIns="91440" bIns="45720" numCol="1" anchorCtr="0" compatLnSpc="1">
            <a:prstTxWarp prst="textNoShape">
              <a:avLst/>
            </a:prstTxWarp>
            <a:normAutofit fontScale="90000"/>
          </a:bodyPr>
          <a:lstStyle/>
          <a:p>
            <a:pPr>
              <a:defRPr/>
            </a:pPr>
            <a:r>
              <a:rPr lang="en-US" sz="3600" b="1" dirty="0">
                <a:effectLst>
                  <a:outerShdw blurRad="38100" dist="38100" dir="2700000" algn="tl">
                    <a:srgbClr val="DDDDDD"/>
                  </a:outerShdw>
                </a:effectLst>
                <a:latin typeface="Arial" charset="0"/>
                <a:ea typeface="ＭＳ Ｐゴシック" charset="0"/>
                <a:cs typeface="ＭＳ Ｐゴシック" charset="0"/>
              </a:rPr>
              <a:t>Writing a Social Story</a:t>
            </a:r>
            <a:br>
              <a:rPr lang="en-US" sz="3600" b="1" dirty="0">
                <a:effectLst>
                  <a:outerShdw blurRad="38100" dist="38100" dir="2700000" algn="tl">
                    <a:srgbClr val="DDDDDD"/>
                  </a:outerShdw>
                </a:effectLst>
                <a:latin typeface="Arial" charset="0"/>
                <a:ea typeface="ＭＳ Ｐゴシック" charset="0"/>
                <a:cs typeface="ＭＳ Ｐゴシック" charset="0"/>
              </a:rPr>
            </a:br>
            <a:endParaRPr lang="en-US" sz="3600" b="1" dirty="0">
              <a:effectLst>
                <a:outerShdw blurRad="38100" dist="38100" dir="2700000" algn="tl">
                  <a:srgbClr val="DDDDDD"/>
                </a:outerShdw>
              </a:effectLst>
              <a:latin typeface="Arial" charset="0"/>
              <a:ea typeface="ＭＳ Ｐゴシック" charset="0"/>
              <a:cs typeface="ＭＳ Ｐゴシック" charset="0"/>
            </a:endParaRPr>
          </a:p>
        </p:txBody>
      </p:sp>
      <p:sp>
        <p:nvSpPr>
          <p:cNvPr id="89090" name="Rectangle 3"/>
          <p:cNvSpPr>
            <a:spLocks noGrp="1" noChangeArrowheads="1"/>
          </p:cNvSpPr>
          <p:nvPr>
            <p:ph type="body" idx="1"/>
          </p:nvPr>
        </p:nvSpPr>
        <p:spPr>
          <a:xfrm>
            <a:off x="304800" y="1752600"/>
            <a:ext cx="8458200" cy="4876800"/>
          </a:xfrm>
        </p:spPr>
        <p:txBody>
          <a:bodyPr>
            <a:normAutofit fontScale="92500" lnSpcReduction="10000"/>
          </a:bodyPr>
          <a:lstStyle/>
          <a:p>
            <a:pPr>
              <a:lnSpc>
                <a:spcPct val="80000"/>
              </a:lnSpc>
              <a:spcAft>
                <a:spcPts val="1200"/>
              </a:spcAft>
            </a:pPr>
            <a:r>
              <a:rPr lang="en-US" sz="2000" dirty="0">
                <a:latin typeface="Arial" charset="0"/>
                <a:ea typeface="ＭＳ Ｐゴシック" charset="0"/>
                <a:cs typeface="ＭＳ Ｐゴシック" charset="0"/>
              </a:rPr>
              <a:t>A Social Story is usually a first-person, present-tense story used to provide a student with as much information about a social situation as possible, so s/he is better prepared to face, and act appropriately in that situation.</a:t>
            </a:r>
          </a:p>
          <a:p>
            <a:pPr>
              <a:lnSpc>
                <a:spcPct val="80000"/>
              </a:lnSpc>
              <a:spcAft>
                <a:spcPts val="1200"/>
              </a:spcAft>
            </a:pPr>
            <a:r>
              <a:rPr lang="en-US" sz="2000" dirty="0">
                <a:latin typeface="Arial" charset="0"/>
                <a:ea typeface="ＭＳ Ｐゴシック" charset="0"/>
                <a:cs typeface="ＭＳ Ｐゴシック" charset="0"/>
              </a:rPr>
              <a:t>There are four types of sentences used to present this information in a Social Story:</a:t>
            </a:r>
          </a:p>
          <a:p>
            <a:pPr lvl="1">
              <a:lnSpc>
                <a:spcPct val="80000"/>
              </a:lnSpc>
              <a:spcAft>
                <a:spcPts val="1200"/>
              </a:spcAft>
            </a:pPr>
            <a:r>
              <a:rPr lang="en-US" sz="1800" b="1" dirty="0">
                <a:solidFill>
                  <a:srgbClr val="33CCCC"/>
                </a:solidFill>
                <a:latin typeface="Arial" charset="0"/>
                <a:ea typeface="ＭＳ Ｐゴシック" charset="0"/>
              </a:rPr>
              <a:t>Descriptive sentences</a:t>
            </a:r>
            <a:r>
              <a:rPr lang="en-US" sz="1800" dirty="0">
                <a:latin typeface="Arial" charset="0"/>
                <a:ea typeface="ＭＳ Ｐゴシック" charset="0"/>
              </a:rPr>
              <a:t> objectively address the </a:t>
            </a:r>
            <a:r>
              <a:rPr lang="ja-JP" altLang="en-US" sz="1800" dirty="0">
                <a:latin typeface="Arial" charset="0"/>
                <a:ea typeface="ＭＳ Ｐゴシック" charset="0"/>
              </a:rPr>
              <a:t>“</a:t>
            </a:r>
            <a:r>
              <a:rPr lang="en-US" altLang="ja-JP" sz="1800" dirty="0" err="1">
                <a:latin typeface="Arial" charset="0"/>
                <a:ea typeface="ＭＳ Ｐゴシック" charset="0"/>
              </a:rPr>
              <a:t>wh</a:t>
            </a:r>
            <a:r>
              <a:rPr lang="ja-JP" altLang="en-US" sz="1800" dirty="0">
                <a:latin typeface="Arial" charset="0"/>
                <a:ea typeface="ＭＳ Ｐゴシック" charset="0"/>
              </a:rPr>
              <a:t>”</a:t>
            </a:r>
            <a:r>
              <a:rPr lang="en-US" altLang="ja-JP" sz="1800" dirty="0">
                <a:latin typeface="Arial" charset="0"/>
                <a:ea typeface="ＭＳ Ｐゴシック" charset="0"/>
              </a:rPr>
              <a:t> questions: </a:t>
            </a:r>
            <a:r>
              <a:rPr lang="en-US" altLang="ja-JP" sz="1800" i="1" dirty="0">
                <a:latin typeface="Arial" charset="0"/>
                <a:ea typeface="ＭＳ Ｐゴシック" charset="0"/>
              </a:rPr>
              <a:t>where</a:t>
            </a:r>
            <a:r>
              <a:rPr lang="en-US" altLang="ja-JP" sz="1800" dirty="0">
                <a:latin typeface="Arial" charset="0"/>
                <a:ea typeface="ＭＳ Ｐゴシック" charset="0"/>
              </a:rPr>
              <a:t> the situation takes place, </a:t>
            </a:r>
            <a:r>
              <a:rPr lang="en-US" altLang="ja-JP" sz="1800" i="1" dirty="0">
                <a:latin typeface="Arial" charset="0"/>
                <a:ea typeface="ＭＳ Ｐゴシック" charset="0"/>
              </a:rPr>
              <a:t>who</a:t>
            </a:r>
            <a:r>
              <a:rPr lang="en-US" altLang="ja-JP" sz="1800" dirty="0">
                <a:latin typeface="Arial" charset="0"/>
                <a:ea typeface="ＭＳ Ｐゴシック" charset="0"/>
              </a:rPr>
              <a:t> is involved, </a:t>
            </a:r>
            <a:r>
              <a:rPr lang="en-US" altLang="ja-JP" sz="1800" i="1" dirty="0">
                <a:latin typeface="Arial" charset="0"/>
                <a:ea typeface="ＭＳ Ｐゴシック" charset="0"/>
              </a:rPr>
              <a:t>what</a:t>
            </a:r>
            <a:r>
              <a:rPr lang="en-US" altLang="ja-JP" sz="1800" dirty="0">
                <a:latin typeface="Arial" charset="0"/>
                <a:ea typeface="ＭＳ Ｐゴシック" charset="0"/>
              </a:rPr>
              <a:t> they are doing, and </a:t>
            </a:r>
            <a:r>
              <a:rPr lang="en-US" altLang="ja-JP" sz="1800" i="1" dirty="0">
                <a:latin typeface="Arial" charset="0"/>
                <a:ea typeface="ＭＳ Ｐゴシック" charset="0"/>
              </a:rPr>
              <a:t>why</a:t>
            </a:r>
            <a:r>
              <a:rPr lang="en-US" altLang="ja-JP" sz="1800" dirty="0">
                <a:latin typeface="Arial" charset="0"/>
                <a:ea typeface="ＭＳ Ｐゴシック" charset="0"/>
              </a:rPr>
              <a:t> they may be doing it. </a:t>
            </a:r>
          </a:p>
          <a:p>
            <a:pPr lvl="1">
              <a:lnSpc>
                <a:spcPct val="80000"/>
              </a:lnSpc>
              <a:spcAft>
                <a:spcPts val="1200"/>
              </a:spcAft>
            </a:pPr>
            <a:r>
              <a:rPr lang="en-US" sz="1800" b="1" dirty="0">
                <a:solidFill>
                  <a:srgbClr val="33CCCC"/>
                </a:solidFill>
                <a:latin typeface="Arial" charset="0"/>
                <a:ea typeface="ＭＳ Ｐゴシック" charset="0"/>
              </a:rPr>
              <a:t>Perspective sentences</a:t>
            </a:r>
            <a:r>
              <a:rPr lang="en-US" sz="1800" dirty="0">
                <a:latin typeface="Arial" charset="0"/>
                <a:ea typeface="ＭＳ Ｐゴシック" charset="0"/>
              </a:rPr>
              <a:t> give a peek into the minds of those involved in the story; they provide details about the emotions and thoughts of others. </a:t>
            </a:r>
          </a:p>
          <a:p>
            <a:pPr lvl="1">
              <a:lnSpc>
                <a:spcPct val="80000"/>
              </a:lnSpc>
              <a:spcAft>
                <a:spcPts val="1200"/>
              </a:spcAft>
            </a:pPr>
            <a:r>
              <a:rPr lang="en-US" sz="1800" b="1" dirty="0">
                <a:solidFill>
                  <a:srgbClr val="33CCCC"/>
                </a:solidFill>
                <a:latin typeface="Arial" charset="0"/>
                <a:ea typeface="ＭＳ Ｐゴシック" charset="0"/>
              </a:rPr>
              <a:t>Directive sentences</a:t>
            </a:r>
            <a:r>
              <a:rPr lang="en-US" sz="1800" dirty="0">
                <a:latin typeface="Arial" charset="0"/>
                <a:ea typeface="ＭＳ Ｐゴシック" charset="0"/>
              </a:rPr>
              <a:t> suggest desired responses tailored to the individual. </a:t>
            </a:r>
          </a:p>
          <a:p>
            <a:pPr lvl="1">
              <a:lnSpc>
                <a:spcPct val="80000"/>
              </a:lnSpc>
              <a:spcAft>
                <a:spcPts val="1200"/>
              </a:spcAft>
            </a:pPr>
            <a:r>
              <a:rPr lang="en-US" sz="1800" b="1" dirty="0">
                <a:solidFill>
                  <a:srgbClr val="33CCCC"/>
                </a:solidFill>
                <a:latin typeface="Arial" charset="0"/>
                <a:ea typeface="ＭＳ Ｐゴシック" charset="0"/>
              </a:rPr>
              <a:t>Control sentences</a:t>
            </a:r>
            <a:r>
              <a:rPr lang="en-US" sz="1800" dirty="0">
                <a:latin typeface="Arial" charset="0"/>
                <a:ea typeface="ＭＳ Ｐゴシック" charset="0"/>
              </a:rPr>
              <a:t> are authored by the student himself as something of a mnemonic device -- a sentence to help him remember the story or deal with the situation. These are not used in every story and are typically used only with fairly high functioning children.</a:t>
            </a:r>
          </a:p>
        </p:txBody>
      </p:sp>
    </p:spTree>
    <p:extLst>
      <p:ext uri="{BB962C8B-B14F-4D97-AF65-F5344CB8AC3E}">
        <p14:creationId xmlns:p14="http://schemas.microsoft.com/office/powerpoint/2010/main" val="167387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barn(inVertical)">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090">
                                            <p:txEl>
                                              <p:pRg st="1" end="1"/>
                                            </p:txEl>
                                          </p:spTgt>
                                        </p:tgtEl>
                                        <p:attrNameLst>
                                          <p:attrName>style.visibility</p:attrName>
                                        </p:attrNameLst>
                                      </p:cBhvr>
                                      <p:to>
                                        <p:strVal val="visible"/>
                                      </p:to>
                                    </p:set>
                                    <p:animEffect transition="in" filter="barn(inVertical)">
                                      <p:cBhvr>
                                        <p:cTn id="12" dur="500"/>
                                        <p:tgtEl>
                                          <p:spTgt spid="890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9090">
                                            <p:txEl>
                                              <p:pRg st="2" end="2"/>
                                            </p:txEl>
                                          </p:spTgt>
                                        </p:tgtEl>
                                        <p:attrNameLst>
                                          <p:attrName>style.visibility</p:attrName>
                                        </p:attrNameLst>
                                      </p:cBhvr>
                                      <p:to>
                                        <p:strVal val="visible"/>
                                      </p:to>
                                    </p:set>
                                    <p:animEffect transition="in" filter="barn(inVertical)">
                                      <p:cBhvr>
                                        <p:cTn id="17" dur="500"/>
                                        <p:tgtEl>
                                          <p:spTgt spid="890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9090">
                                            <p:txEl>
                                              <p:pRg st="3" end="3"/>
                                            </p:txEl>
                                          </p:spTgt>
                                        </p:tgtEl>
                                        <p:attrNameLst>
                                          <p:attrName>style.visibility</p:attrName>
                                        </p:attrNameLst>
                                      </p:cBhvr>
                                      <p:to>
                                        <p:strVal val="visible"/>
                                      </p:to>
                                    </p:set>
                                    <p:animEffect transition="in" filter="barn(inVertical)">
                                      <p:cBhvr>
                                        <p:cTn id="22" dur="500"/>
                                        <p:tgtEl>
                                          <p:spTgt spid="890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9090">
                                            <p:txEl>
                                              <p:pRg st="4" end="4"/>
                                            </p:txEl>
                                          </p:spTgt>
                                        </p:tgtEl>
                                        <p:attrNameLst>
                                          <p:attrName>style.visibility</p:attrName>
                                        </p:attrNameLst>
                                      </p:cBhvr>
                                      <p:to>
                                        <p:strVal val="visible"/>
                                      </p:to>
                                    </p:set>
                                    <p:animEffect transition="in" filter="barn(inVertical)">
                                      <p:cBhvr>
                                        <p:cTn id="27" dur="500"/>
                                        <p:tgtEl>
                                          <p:spTgt spid="890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9090">
                                            <p:txEl>
                                              <p:pRg st="5" end="5"/>
                                            </p:txEl>
                                          </p:spTgt>
                                        </p:tgtEl>
                                        <p:attrNameLst>
                                          <p:attrName>style.visibility</p:attrName>
                                        </p:attrNameLst>
                                      </p:cBhvr>
                                      <p:to>
                                        <p:strVal val="visible"/>
                                      </p:to>
                                    </p:set>
                                    <p:animEffect transition="in" filter="barn(inVertical)">
                                      <p:cBhvr>
                                        <p:cTn id="32" dur="500"/>
                                        <p:tgtEl>
                                          <p:spTgt spid="890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a:xfrm>
            <a:off x="600075" y="228600"/>
            <a:ext cx="7772400" cy="1143000"/>
          </a:xfrm>
        </p:spPr>
        <p:txBody>
          <a:bodyPr vert="horz" wrap="square" lIns="91440" tIns="45720" rIns="91440" bIns="45720" numCol="1" anchorCtr="0" compatLnSpc="1">
            <a:prstTxWarp prst="textNoShape">
              <a:avLst/>
            </a:prstTxWarp>
          </a:bodyPr>
          <a:lstStyle/>
          <a:p>
            <a:r>
              <a:rPr lang="en-US" dirty="0">
                <a:effectLst>
                  <a:outerShdw blurRad="38100" dist="38100" dir="2700000" algn="tl">
                    <a:srgbClr val="DDDDDD"/>
                  </a:outerShdw>
                </a:effectLst>
                <a:latin typeface="Arial" charset="0"/>
                <a:ea typeface="ＭＳ Ｐゴシック" charset="0"/>
                <a:cs typeface="ＭＳ Ｐゴシック" charset="0"/>
              </a:rPr>
              <a:t>Structure the Lesson</a:t>
            </a:r>
          </a:p>
        </p:txBody>
      </p:sp>
      <p:sp>
        <p:nvSpPr>
          <p:cNvPr id="66563" name="Rectangle 3"/>
          <p:cNvSpPr>
            <a:spLocks noGrp="1" noChangeArrowheads="1"/>
          </p:cNvSpPr>
          <p:nvPr>
            <p:ph type="body" sz="half" idx="1"/>
          </p:nvPr>
        </p:nvSpPr>
        <p:spPr>
          <a:xfrm>
            <a:off x="165100" y="1752600"/>
            <a:ext cx="8642350" cy="4887913"/>
          </a:xfrm>
        </p:spPr>
        <p:txBody>
          <a:bodyPr/>
          <a:lstStyle/>
          <a:p>
            <a:pPr>
              <a:lnSpc>
                <a:spcPct val="80000"/>
              </a:lnSpc>
              <a:buFontTx/>
              <a:buNone/>
            </a:pPr>
            <a:r>
              <a:rPr lang="en-US" sz="2400" dirty="0">
                <a:latin typeface="Arial" charset="0"/>
                <a:ea typeface="ＭＳ Ｐゴシック" charset="0"/>
                <a:cs typeface="ＭＳ Ｐゴシック" charset="0"/>
              </a:rPr>
              <a:t>I have to complete       1                2               3</a:t>
            </a: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r>
              <a:rPr lang="en-US" sz="2400" dirty="0">
                <a:latin typeface="Arial" charset="0"/>
                <a:ea typeface="ＭＳ Ｐゴシック" charset="0"/>
                <a:cs typeface="ＭＳ Ｐゴシック" charset="0"/>
              </a:rPr>
              <a:t>Choose:</a:t>
            </a: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r>
              <a:rPr lang="en-US" sz="2400" dirty="0">
                <a:latin typeface="Arial" charset="0"/>
                <a:ea typeface="ＭＳ Ｐゴシック" charset="0"/>
                <a:cs typeface="ＭＳ Ｐゴシック" charset="0"/>
              </a:rPr>
              <a:t>I am working for: </a:t>
            </a:r>
          </a:p>
          <a:p>
            <a:pPr>
              <a:lnSpc>
                <a:spcPct val="80000"/>
              </a:lnSpc>
              <a:buFontTx/>
              <a:buNone/>
            </a:pPr>
            <a:endParaRPr lang="en-US" sz="2400" dirty="0">
              <a:latin typeface="Arial" charset="0"/>
              <a:ea typeface="ＭＳ Ｐゴシック" charset="0"/>
              <a:cs typeface="ＭＳ Ｐゴシック" charset="0"/>
            </a:endParaRPr>
          </a:p>
          <a:p>
            <a:pPr>
              <a:lnSpc>
                <a:spcPct val="80000"/>
              </a:lnSpc>
              <a:buFontTx/>
              <a:buNone/>
            </a:pPr>
            <a:r>
              <a:rPr lang="en-US" sz="2400" dirty="0">
                <a:latin typeface="Arial" charset="0"/>
                <a:ea typeface="ＭＳ Ｐゴシック" charset="0"/>
                <a:cs typeface="ＭＳ Ｐゴシック" charset="0"/>
              </a:rPr>
              <a:t>          </a:t>
            </a:r>
          </a:p>
        </p:txBody>
      </p:sp>
      <p:pic>
        <p:nvPicPr>
          <p:cNvPr id="66564" name="Picture 7" descr="BOOKAPPL"/>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657850" y="3429000"/>
            <a:ext cx="1531938" cy="1052513"/>
          </a:xfrm>
        </p:spPr>
      </p:pic>
      <p:sp>
        <p:nvSpPr>
          <p:cNvPr id="66565" name="Rectangle 4"/>
          <p:cNvSpPr>
            <a:spLocks noChangeArrowheads="1"/>
          </p:cNvSpPr>
          <p:nvPr/>
        </p:nvSpPr>
        <p:spPr bwMode="auto">
          <a:xfrm>
            <a:off x="4067175" y="2133600"/>
            <a:ext cx="8382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66566" name="Rectangle 5"/>
          <p:cNvSpPr>
            <a:spLocks noChangeArrowheads="1"/>
          </p:cNvSpPr>
          <p:nvPr/>
        </p:nvSpPr>
        <p:spPr bwMode="auto">
          <a:xfrm>
            <a:off x="5530850" y="2133600"/>
            <a:ext cx="9144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66567" name="Rectangle 6"/>
          <p:cNvSpPr>
            <a:spLocks noChangeArrowheads="1"/>
          </p:cNvSpPr>
          <p:nvPr/>
        </p:nvSpPr>
        <p:spPr bwMode="auto">
          <a:xfrm>
            <a:off x="7010400" y="2133600"/>
            <a:ext cx="9144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pic>
        <p:nvPicPr>
          <p:cNvPr id="66568" name="Picture 9" descr="PENCIL"/>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7419975" y="3733800"/>
            <a:ext cx="1647825" cy="428625"/>
          </a:xfrm>
        </p:spPr>
      </p:pic>
      <p:pic>
        <p:nvPicPr>
          <p:cNvPr id="66569" name="Picture 11" descr="CALCULT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0" y="3200400"/>
            <a:ext cx="107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2" descr="COMPUT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175" y="5037138"/>
            <a:ext cx="20812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3" descr="EDU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175" y="3429000"/>
            <a:ext cx="12541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Rectangle 14"/>
          <p:cNvSpPr>
            <a:spLocks noChangeArrowheads="1"/>
          </p:cNvSpPr>
          <p:nvPr/>
        </p:nvSpPr>
        <p:spPr bwMode="auto">
          <a:xfrm>
            <a:off x="2571750" y="3124200"/>
            <a:ext cx="1130300" cy="1676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3" name="Rectangle 15"/>
          <p:cNvSpPr>
            <a:spLocks noChangeArrowheads="1"/>
          </p:cNvSpPr>
          <p:nvPr/>
        </p:nvSpPr>
        <p:spPr bwMode="auto">
          <a:xfrm>
            <a:off x="3810000" y="3200400"/>
            <a:ext cx="1608138" cy="1524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4" name="Rectangle 16"/>
          <p:cNvSpPr>
            <a:spLocks noChangeArrowheads="1"/>
          </p:cNvSpPr>
          <p:nvPr/>
        </p:nvSpPr>
        <p:spPr bwMode="auto">
          <a:xfrm>
            <a:off x="5530850" y="3200400"/>
            <a:ext cx="1658938" cy="1524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5" name="Rectangle 17"/>
          <p:cNvSpPr>
            <a:spLocks noChangeArrowheads="1"/>
          </p:cNvSpPr>
          <p:nvPr/>
        </p:nvSpPr>
        <p:spPr bwMode="auto">
          <a:xfrm>
            <a:off x="7326313" y="3429000"/>
            <a:ext cx="1773237" cy="990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6" name="Rectangle 18"/>
          <p:cNvSpPr>
            <a:spLocks noChangeArrowheads="1"/>
          </p:cNvSpPr>
          <p:nvPr/>
        </p:nvSpPr>
        <p:spPr bwMode="auto">
          <a:xfrm>
            <a:off x="3810000" y="4953000"/>
            <a:ext cx="2438400" cy="1600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043481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1131888" y="274638"/>
            <a:ext cx="7554912" cy="1143000"/>
          </a:xfrm>
        </p:spPr>
        <p:txBody>
          <a:bodyPr vert="horz" wrap="square" lIns="91440" tIns="45720" rIns="91440" bIns="45720" numCol="1" anchorCtr="0" compatLnSpc="1">
            <a:prstTxWarp prst="textNoShape">
              <a:avLst/>
            </a:prstTxWarp>
            <a:normAutofit fontScale="90000"/>
          </a:bodyPr>
          <a:lstStyle/>
          <a:p>
            <a:r>
              <a:rPr lang="en-US" sz="3500">
                <a:effectLst>
                  <a:outerShdw blurRad="38100" dist="38100" dir="2700000" algn="tl">
                    <a:srgbClr val="DDDDDD"/>
                  </a:outerShdw>
                </a:effectLst>
                <a:latin typeface="Arial" charset="0"/>
                <a:ea typeface="ＭＳ Ｐゴシック" charset="0"/>
                <a:cs typeface="ＭＳ Ｐゴシック" charset="0"/>
              </a:rPr>
              <a:t>The Need to a Provide </a:t>
            </a:r>
            <a:r>
              <a:rPr lang="en-US" sz="3600">
                <a:effectLst>
                  <a:outerShdw blurRad="38100" dist="38100" dir="2700000" algn="tl">
                    <a:srgbClr val="DDDDDD"/>
                  </a:outerShdw>
                </a:effectLst>
                <a:latin typeface="Arial" charset="0"/>
                <a:ea typeface="ＭＳ Ｐゴシック" charset="0"/>
                <a:cs typeface="ＭＳ Ｐゴシック" charset="0"/>
              </a:rPr>
              <a:t>Predictable </a:t>
            </a:r>
            <a:r>
              <a:rPr lang="en-US" sz="3500">
                <a:effectLst>
                  <a:outerShdw blurRad="38100" dist="38100" dir="2700000" algn="tl">
                    <a:srgbClr val="DDDDDD"/>
                  </a:outerShdw>
                </a:effectLst>
                <a:latin typeface="Arial" charset="0"/>
                <a:ea typeface="ＭＳ Ｐゴシック" charset="0"/>
                <a:cs typeface="ＭＳ Ｐゴシック" charset="0"/>
              </a:rPr>
              <a:t>Environment</a:t>
            </a:r>
          </a:p>
        </p:txBody>
      </p:sp>
      <p:sp>
        <p:nvSpPr>
          <p:cNvPr id="68611" name="Rectangle 3"/>
          <p:cNvSpPr>
            <a:spLocks noGrp="1" noChangeArrowheads="1"/>
          </p:cNvSpPr>
          <p:nvPr>
            <p:ph type="body" sz="half" idx="1"/>
          </p:nvPr>
        </p:nvSpPr>
        <p:spPr>
          <a:xfrm>
            <a:off x="304800" y="1756568"/>
            <a:ext cx="4297363" cy="4720431"/>
          </a:xfrm>
        </p:spPr>
        <p:txBody>
          <a:bodyPr>
            <a:normAutofit lnSpcReduction="10000"/>
          </a:bodyPr>
          <a:lstStyle/>
          <a:p>
            <a:r>
              <a:rPr lang="en-US" sz="2800" dirty="0">
                <a:latin typeface="Arial" charset="0"/>
                <a:ea typeface="ＭＳ Ｐゴシック" charset="0"/>
                <a:cs typeface="ＭＳ Ｐゴシック" charset="0"/>
              </a:rPr>
              <a:t>Graphic schedules and task/activity </a:t>
            </a:r>
            <a:r>
              <a:rPr lang="en-US" sz="2800" dirty="0" smtClean="0">
                <a:latin typeface="Arial" charset="0"/>
                <a:ea typeface="ＭＳ Ｐゴシック" charset="0"/>
                <a:cs typeface="ＭＳ Ｐゴシック" charset="0"/>
              </a:rPr>
              <a:t>pages</a:t>
            </a:r>
            <a:endParaRPr lang="en-US" sz="2800"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Social stories/Social </a:t>
            </a:r>
            <a:r>
              <a:rPr lang="en-US" sz="2800" dirty="0" smtClean="0">
                <a:latin typeface="Arial" charset="0"/>
                <a:ea typeface="ＭＳ Ｐゴシック" charset="0"/>
                <a:cs typeface="ＭＳ Ｐゴシック" charset="0"/>
              </a:rPr>
              <a:t>Scripts</a:t>
            </a:r>
            <a:endParaRPr lang="en-US" sz="2800"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Effective communication system (Picture Exchange Communication System</a:t>
            </a:r>
            <a:r>
              <a:rPr lang="en-US" sz="2800" dirty="0" smtClean="0">
                <a:latin typeface="Arial" charset="0"/>
                <a:ea typeface="ＭＳ Ｐゴシック" charset="0"/>
                <a:cs typeface="ＭＳ Ｐゴシック" charset="0"/>
              </a:rPr>
              <a:t>)</a:t>
            </a:r>
            <a:endParaRPr lang="en-US" sz="2800" dirty="0">
              <a:latin typeface="Arial" charset="0"/>
              <a:ea typeface="ＭＳ Ｐゴシック" charset="0"/>
              <a:cs typeface="ＭＳ Ｐゴシック" charset="0"/>
            </a:endParaRPr>
          </a:p>
        </p:txBody>
      </p:sp>
      <p:pic>
        <p:nvPicPr>
          <p:cNvPr id="68612" name="Picture 5" descr="HAND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29618"/>
            <a:ext cx="429577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descr="LO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688" y="3028950"/>
            <a:ext cx="914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8"/>
          <p:cNvSpPr txBox="1">
            <a:spLocks noChangeArrowheads="1"/>
          </p:cNvSpPr>
          <p:nvPr/>
        </p:nvSpPr>
        <p:spPr bwMode="auto">
          <a:xfrm>
            <a:off x="7621922" y="3165475"/>
            <a:ext cx="12954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aseline="30000" dirty="0">
                <a:solidFill>
                  <a:srgbClr val="FF0000"/>
                </a:solidFill>
                <a:latin typeface="Times New Roman" charset="0"/>
              </a:rPr>
              <a:t>Locker</a:t>
            </a:r>
            <a:endParaRPr lang="en-US" sz="2800" baseline="30000" dirty="0">
              <a:solidFill>
                <a:srgbClr val="FF0000"/>
              </a:solidFill>
              <a:latin typeface="Times New Roman" charset="0"/>
            </a:endParaRPr>
          </a:p>
        </p:txBody>
      </p:sp>
      <p:sp>
        <p:nvSpPr>
          <p:cNvPr id="68615" name="AutoShape 9"/>
          <p:cNvSpPr>
            <a:spLocks noChangeArrowheads="1"/>
          </p:cNvSpPr>
          <p:nvPr/>
        </p:nvSpPr>
        <p:spPr bwMode="auto">
          <a:xfrm>
            <a:off x="7405688" y="3659358"/>
            <a:ext cx="152400" cy="304800"/>
          </a:xfrm>
          <a:prstGeom prst="downArrow">
            <a:avLst>
              <a:gd name="adj1" fmla="val 50000"/>
              <a:gd name="adj2" fmla="val 50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nvGrpSpPr>
          <p:cNvPr id="68616" name="Group 817"/>
          <p:cNvGrpSpPr>
            <a:grpSpLocks/>
          </p:cNvGrpSpPr>
          <p:nvPr/>
        </p:nvGrpSpPr>
        <p:grpSpPr bwMode="auto">
          <a:xfrm>
            <a:off x="7253288" y="2190750"/>
            <a:ext cx="609600" cy="381000"/>
            <a:chOff x="838" y="1520"/>
            <a:chExt cx="2415" cy="2319"/>
          </a:xfrm>
        </p:grpSpPr>
        <p:sp>
          <p:nvSpPr>
            <p:cNvPr id="68637" name="Freeform 617"/>
            <p:cNvSpPr>
              <a:spLocks/>
            </p:cNvSpPr>
            <p:nvPr/>
          </p:nvSpPr>
          <p:spPr bwMode="auto">
            <a:xfrm>
              <a:off x="2842" y="1549"/>
              <a:ext cx="51" cy="69"/>
            </a:xfrm>
            <a:custGeom>
              <a:avLst/>
              <a:gdLst>
                <a:gd name="T0" fmla="*/ 3 w 103"/>
                <a:gd name="T1" fmla="*/ 5 h 138"/>
                <a:gd name="T2" fmla="*/ 3 w 103"/>
                <a:gd name="T3" fmla="*/ 4 h 138"/>
                <a:gd name="T4" fmla="*/ 2 w 103"/>
                <a:gd name="T5" fmla="*/ 0 h 138"/>
                <a:gd name="T6" fmla="*/ 0 w 103"/>
                <a:gd name="T7" fmla="*/ 1 h 138"/>
                <a:gd name="T8" fmla="*/ 0 w 103"/>
                <a:gd name="T9" fmla="*/ 5 h 138"/>
                <a:gd name="T10" fmla="*/ 0 w 103"/>
                <a:gd name="T11" fmla="*/ 5 h 138"/>
                <a:gd name="T12" fmla="*/ 3 w 103"/>
                <a:gd name="T13" fmla="*/ 5 h 138"/>
                <a:gd name="T14" fmla="*/ 0 60000 65536"/>
                <a:gd name="T15" fmla="*/ 0 60000 65536"/>
                <a:gd name="T16" fmla="*/ 0 60000 65536"/>
                <a:gd name="T17" fmla="*/ 0 60000 65536"/>
                <a:gd name="T18" fmla="*/ 0 60000 65536"/>
                <a:gd name="T19" fmla="*/ 0 60000 65536"/>
                <a:gd name="T20" fmla="*/ 0 60000 65536"/>
                <a:gd name="T21" fmla="*/ 0 w 103"/>
                <a:gd name="T22" fmla="*/ 0 h 138"/>
                <a:gd name="T23" fmla="*/ 103 w 103"/>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138">
                  <a:moveTo>
                    <a:pt x="103" y="133"/>
                  </a:moveTo>
                  <a:lnTo>
                    <a:pt x="102" y="127"/>
                  </a:lnTo>
                  <a:lnTo>
                    <a:pt x="83" y="0"/>
                  </a:lnTo>
                  <a:lnTo>
                    <a:pt x="0" y="12"/>
                  </a:lnTo>
                  <a:lnTo>
                    <a:pt x="19" y="138"/>
                  </a:lnTo>
                  <a:lnTo>
                    <a:pt x="18" y="133"/>
                  </a:lnTo>
                  <a:lnTo>
                    <a:pt x="103"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8" name="Freeform 618"/>
            <p:cNvSpPr>
              <a:spLocks/>
            </p:cNvSpPr>
            <p:nvPr/>
          </p:nvSpPr>
          <p:spPr bwMode="auto">
            <a:xfrm>
              <a:off x="2850" y="1615"/>
              <a:ext cx="43" cy="1"/>
            </a:xfrm>
            <a:custGeom>
              <a:avLst/>
              <a:gdLst>
                <a:gd name="T0" fmla="*/ 3 w 85"/>
                <a:gd name="T1" fmla="*/ 0 h 1"/>
                <a:gd name="T2" fmla="*/ 2 w 85"/>
                <a:gd name="T3" fmla="*/ 0 h 1"/>
                <a:gd name="T4" fmla="*/ 2 w 85"/>
                <a:gd name="T5" fmla="*/ 0 h 1"/>
                <a:gd name="T6" fmla="*/ 2 w 85"/>
                <a:gd name="T7" fmla="*/ 0 h 1"/>
                <a:gd name="T8" fmla="*/ 2 w 85"/>
                <a:gd name="T9" fmla="*/ 0 h 1"/>
                <a:gd name="T10" fmla="*/ 0 w 85"/>
                <a:gd name="T11" fmla="*/ 0 h 1"/>
                <a:gd name="T12" fmla="*/ 3 w 85"/>
                <a:gd name="T13" fmla="*/ 0 h 1"/>
                <a:gd name="T14" fmla="*/ 0 60000 65536"/>
                <a:gd name="T15" fmla="*/ 0 60000 65536"/>
                <a:gd name="T16" fmla="*/ 0 60000 65536"/>
                <a:gd name="T17" fmla="*/ 0 60000 65536"/>
                <a:gd name="T18" fmla="*/ 0 60000 65536"/>
                <a:gd name="T19" fmla="*/ 0 60000 65536"/>
                <a:gd name="T20" fmla="*/ 0 60000 65536"/>
                <a:gd name="T21" fmla="*/ 0 w 85"/>
                <a:gd name="T22" fmla="*/ 0 h 1"/>
                <a:gd name="T23" fmla="*/ 85 w 8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
                  <a:moveTo>
                    <a:pt x="85" y="0"/>
                  </a:moveTo>
                  <a:lnTo>
                    <a:pt x="42" y="0"/>
                  </a:lnTo>
                  <a:lnTo>
                    <a:pt x="0"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9" name="Freeform 619"/>
            <p:cNvSpPr>
              <a:spLocks/>
            </p:cNvSpPr>
            <p:nvPr/>
          </p:nvSpPr>
          <p:spPr bwMode="auto">
            <a:xfrm>
              <a:off x="2850" y="1615"/>
              <a:ext cx="43" cy="41"/>
            </a:xfrm>
            <a:custGeom>
              <a:avLst/>
              <a:gdLst>
                <a:gd name="T0" fmla="*/ 3 w 85"/>
                <a:gd name="T1" fmla="*/ 2 h 83"/>
                <a:gd name="T2" fmla="*/ 3 w 85"/>
                <a:gd name="T3" fmla="*/ 2 h 83"/>
                <a:gd name="T4" fmla="*/ 3 w 85"/>
                <a:gd name="T5" fmla="*/ 0 h 83"/>
                <a:gd name="T6" fmla="*/ 0 w 85"/>
                <a:gd name="T7" fmla="*/ 0 h 83"/>
                <a:gd name="T8" fmla="*/ 0 w 85"/>
                <a:gd name="T9" fmla="*/ 2 h 83"/>
                <a:gd name="T10" fmla="*/ 0 w 85"/>
                <a:gd name="T11" fmla="*/ 2 h 83"/>
                <a:gd name="T12" fmla="*/ 3 w 85"/>
                <a:gd name="T13" fmla="*/ 2 h 83"/>
                <a:gd name="T14" fmla="*/ 0 60000 65536"/>
                <a:gd name="T15" fmla="*/ 0 60000 65536"/>
                <a:gd name="T16" fmla="*/ 0 60000 65536"/>
                <a:gd name="T17" fmla="*/ 0 60000 65536"/>
                <a:gd name="T18" fmla="*/ 0 60000 65536"/>
                <a:gd name="T19" fmla="*/ 0 60000 65536"/>
                <a:gd name="T20" fmla="*/ 0 60000 65536"/>
                <a:gd name="T21" fmla="*/ 0 w 85"/>
                <a:gd name="T22" fmla="*/ 0 h 83"/>
                <a:gd name="T23" fmla="*/ 85 w 85"/>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83">
                  <a:moveTo>
                    <a:pt x="85" y="83"/>
                  </a:moveTo>
                  <a:lnTo>
                    <a:pt x="85" y="83"/>
                  </a:lnTo>
                  <a:lnTo>
                    <a:pt x="85" y="0"/>
                  </a:lnTo>
                  <a:lnTo>
                    <a:pt x="0" y="0"/>
                  </a:lnTo>
                  <a:lnTo>
                    <a:pt x="0" y="83"/>
                  </a:lnTo>
                  <a:lnTo>
                    <a:pt x="8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0" name="Freeform 620"/>
            <p:cNvSpPr>
              <a:spLocks/>
            </p:cNvSpPr>
            <p:nvPr/>
          </p:nvSpPr>
          <p:spPr bwMode="auto">
            <a:xfrm>
              <a:off x="2850" y="1656"/>
              <a:ext cx="43" cy="33"/>
            </a:xfrm>
            <a:custGeom>
              <a:avLst/>
              <a:gdLst>
                <a:gd name="T0" fmla="*/ 3 w 85"/>
                <a:gd name="T1" fmla="*/ 3 h 64"/>
                <a:gd name="T2" fmla="*/ 3 w 85"/>
                <a:gd name="T3" fmla="*/ 3 h 64"/>
                <a:gd name="T4" fmla="*/ 3 w 85"/>
                <a:gd name="T5" fmla="*/ 0 h 64"/>
                <a:gd name="T6" fmla="*/ 0 w 85"/>
                <a:gd name="T7" fmla="*/ 0 h 64"/>
                <a:gd name="T8" fmla="*/ 0 w 85"/>
                <a:gd name="T9" fmla="*/ 3 h 64"/>
                <a:gd name="T10" fmla="*/ 0 w 85"/>
                <a:gd name="T11" fmla="*/ 3 h 64"/>
                <a:gd name="T12" fmla="*/ 3 w 85"/>
                <a:gd name="T13" fmla="*/ 3 h 64"/>
                <a:gd name="T14" fmla="*/ 0 60000 65536"/>
                <a:gd name="T15" fmla="*/ 0 60000 65536"/>
                <a:gd name="T16" fmla="*/ 0 60000 65536"/>
                <a:gd name="T17" fmla="*/ 0 60000 65536"/>
                <a:gd name="T18" fmla="*/ 0 60000 65536"/>
                <a:gd name="T19" fmla="*/ 0 60000 65536"/>
                <a:gd name="T20" fmla="*/ 0 60000 65536"/>
                <a:gd name="T21" fmla="*/ 0 w 85"/>
                <a:gd name="T22" fmla="*/ 0 h 64"/>
                <a:gd name="T23" fmla="*/ 85 w 85"/>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64">
                  <a:moveTo>
                    <a:pt x="85" y="64"/>
                  </a:moveTo>
                  <a:lnTo>
                    <a:pt x="85" y="64"/>
                  </a:lnTo>
                  <a:lnTo>
                    <a:pt x="85" y="0"/>
                  </a:lnTo>
                  <a:lnTo>
                    <a:pt x="0" y="0"/>
                  </a:lnTo>
                  <a:lnTo>
                    <a:pt x="0" y="64"/>
                  </a:lnTo>
                  <a:lnTo>
                    <a:pt x="8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1" name="Freeform 621"/>
            <p:cNvSpPr>
              <a:spLocks/>
            </p:cNvSpPr>
            <p:nvPr/>
          </p:nvSpPr>
          <p:spPr bwMode="auto">
            <a:xfrm>
              <a:off x="2850" y="1683"/>
              <a:ext cx="43" cy="30"/>
            </a:xfrm>
            <a:custGeom>
              <a:avLst/>
              <a:gdLst>
                <a:gd name="T0" fmla="*/ 3 w 85"/>
                <a:gd name="T1" fmla="*/ 0 h 59"/>
                <a:gd name="T2" fmla="*/ 3 w 85"/>
                <a:gd name="T3" fmla="*/ 1 h 59"/>
                <a:gd name="T4" fmla="*/ 3 w 85"/>
                <a:gd name="T5" fmla="*/ 1 h 59"/>
                <a:gd name="T6" fmla="*/ 0 w 85"/>
                <a:gd name="T7" fmla="*/ 1 h 59"/>
                <a:gd name="T8" fmla="*/ 0 w 85"/>
                <a:gd name="T9" fmla="*/ 1 h 59"/>
                <a:gd name="T10" fmla="*/ 1 w 85"/>
                <a:gd name="T11" fmla="*/ 2 h 59"/>
                <a:gd name="T12" fmla="*/ 0 w 85"/>
                <a:gd name="T13" fmla="*/ 1 h 59"/>
                <a:gd name="T14" fmla="*/ 0 w 85"/>
                <a:gd name="T15" fmla="*/ 2 h 59"/>
                <a:gd name="T16" fmla="*/ 1 w 85"/>
                <a:gd name="T17" fmla="*/ 2 h 59"/>
                <a:gd name="T18" fmla="*/ 3 w 85"/>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9"/>
                <a:gd name="T32" fmla="*/ 85 w 8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9">
                  <a:moveTo>
                    <a:pt x="73" y="0"/>
                  </a:moveTo>
                  <a:lnTo>
                    <a:pt x="85" y="29"/>
                  </a:lnTo>
                  <a:lnTo>
                    <a:pt x="85" y="10"/>
                  </a:lnTo>
                  <a:lnTo>
                    <a:pt x="0" y="10"/>
                  </a:lnTo>
                  <a:lnTo>
                    <a:pt x="0" y="29"/>
                  </a:lnTo>
                  <a:lnTo>
                    <a:pt x="11" y="57"/>
                  </a:lnTo>
                  <a:lnTo>
                    <a:pt x="0" y="29"/>
                  </a:lnTo>
                  <a:lnTo>
                    <a:pt x="0" y="46"/>
                  </a:lnTo>
                  <a:lnTo>
                    <a:pt x="12" y="59"/>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2" name="Freeform 622"/>
            <p:cNvSpPr>
              <a:spLocks/>
            </p:cNvSpPr>
            <p:nvPr/>
          </p:nvSpPr>
          <p:spPr bwMode="auto">
            <a:xfrm>
              <a:off x="2850" y="1683"/>
              <a:ext cx="37" cy="30"/>
            </a:xfrm>
            <a:custGeom>
              <a:avLst/>
              <a:gdLst>
                <a:gd name="T0" fmla="*/ 3 w 73"/>
                <a:gd name="T1" fmla="*/ 0 h 59"/>
                <a:gd name="T2" fmla="*/ 2 w 73"/>
                <a:gd name="T3" fmla="*/ 1 h 59"/>
                <a:gd name="T4" fmla="*/ 2 w 73"/>
                <a:gd name="T5" fmla="*/ 1 h 59"/>
                <a:gd name="T6" fmla="*/ 2 w 73"/>
                <a:gd name="T7" fmla="*/ 1 h 59"/>
                <a:gd name="T8" fmla="*/ 2 w 73"/>
                <a:gd name="T9" fmla="*/ 1 h 59"/>
                <a:gd name="T10" fmla="*/ 1 w 73"/>
                <a:gd name="T11" fmla="*/ 2 h 59"/>
                <a:gd name="T12" fmla="*/ 0 w 73"/>
                <a:gd name="T13" fmla="*/ 1 h 59"/>
                <a:gd name="T14" fmla="*/ 0 w 73"/>
                <a:gd name="T15" fmla="*/ 2 h 59"/>
                <a:gd name="T16" fmla="*/ 1 w 73"/>
                <a:gd name="T17" fmla="*/ 2 h 59"/>
                <a:gd name="T18" fmla="*/ 3 w 73"/>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59"/>
                <a:gd name="T32" fmla="*/ 73 w 73"/>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59">
                  <a:moveTo>
                    <a:pt x="73" y="0"/>
                  </a:moveTo>
                  <a:lnTo>
                    <a:pt x="42" y="29"/>
                  </a:lnTo>
                  <a:lnTo>
                    <a:pt x="11" y="57"/>
                  </a:lnTo>
                  <a:lnTo>
                    <a:pt x="0" y="29"/>
                  </a:lnTo>
                  <a:lnTo>
                    <a:pt x="0" y="46"/>
                  </a:lnTo>
                  <a:lnTo>
                    <a:pt x="12" y="59"/>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3" name="Freeform 623"/>
            <p:cNvSpPr>
              <a:spLocks/>
            </p:cNvSpPr>
            <p:nvPr/>
          </p:nvSpPr>
          <p:spPr bwMode="auto">
            <a:xfrm>
              <a:off x="2856" y="1683"/>
              <a:ext cx="75" cy="73"/>
            </a:xfrm>
            <a:custGeom>
              <a:avLst/>
              <a:gdLst>
                <a:gd name="T0" fmla="*/ 5 w 150"/>
                <a:gd name="T1" fmla="*/ 3 h 145"/>
                <a:gd name="T2" fmla="*/ 5 w 150"/>
                <a:gd name="T3" fmla="*/ 3 h 145"/>
                <a:gd name="T4" fmla="*/ 2 w 150"/>
                <a:gd name="T5" fmla="*/ 0 h 145"/>
                <a:gd name="T6" fmla="*/ 0 w 150"/>
                <a:gd name="T7" fmla="*/ 2 h 145"/>
                <a:gd name="T8" fmla="*/ 3 w 150"/>
                <a:gd name="T9" fmla="*/ 5 h 145"/>
                <a:gd name="T10" fmla="*/ 3 w 150"/>
                <a:gd name="T11" fmla="*/ 5 h 145"/>
                <a:gd name="T12" fmla="*/ 5 w 150"/>
                <a:gd name="T13" fmla="*/ 3 h 145"/>
                <a:gd name="T14" fmla="*/ 5 w 150"/>
                <a:gd name="T15" fmla="*/ 3 h 145"/>
                <a:gd name="T16" fmla="*/ 5 w 150"/>
                <a:gd name="T17" fmla="*/ 3 h 145"/>
                <a:gd name="T18" fmla="*/ 5 w 150"/>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5"/>
                <a:gd name="T32" fmla="*/ 150 w 150"/>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5">
                  <a:moveTo>
                    <a:pt x="149" y="94"/>
                  </a:moveTo>
                  <a:lnTo>
                    <a:pt x="144" y="87"/>
                  </a:lnTo>
                  <a:lnTo>
                    <a:pt x="62" y="0"/>
                  </a:lnTo>
                  <a:lnTo>
                    <a:pt x="0" y="57"/>
                  </a:lnTo>
                  <a:lnTo>
                    <a:pt x="82" y="145"/>
                  </a:lnTo>
                  <a:lnTo>
                    <a:pt x="77" y="138"/>
                  </a:lnTo>
                  <a:lnTo>
                    <a:pt x="150" y="94"/>
                  </a:lnTo>
                  <a:lnTo>
                    <a:pt x="147" y="90"/>
                  </a:lnTo>
                  <a:lnTo>
                    <a:pt x="143" y="86"/>
                  </a:lnTo>
                  <a:lnTo>
                    <a:pt x="149"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4" name="Freeform 624"/>
            <p:cNvSpPr>
              <a:spLocks/>
            </p:cNvSpPr>
            <p:nvPr/>
          </p:nvSpPr>
          <p:spPr bwMode="auto">
            <a:xfrm>
              <a:off x="2895" y="1731"/>
              <a:ext cx="68" cy="77"/>
            </a:xfrm>
            <a:custGeom>
              <a:avLst/>
              <a:gdLst>
                <a:gd name="T0" fmla="*/ 5 w 136"/>
                <a:gd name="T1" fmla="*/ 2 h 155"/>
                <a:gd name="T2" fmla="*/ 5 w 136"/>
                <a:gd name="T3" fmla="*/ 3 h 155"/>
                <a:gd name="T4" fmla="*/ 3 w 136"/>
                <a:gd name="T5" fmla="*/ 0 h 155"/>
                <a:gd name="T6" fmla="*/ 0 w 136"/>
                <a:gd name="T7" fmla="*/ 1 h 155"/>
                <a:gd name="T8" fmla="*/ 3 w 136"/>
                <a:gd name="T9" fmla="*/ 4 h 155"/>
                <a:gd name="T10" fmla="*/ 3 w 136"/>
                <a:gd name="T11" fmla="*/ 4 h 155"/>
                <a:gd name="T12" fmla="*/ 2 w 136"/>
                <a:gd name="T13" fmla="*/ 4 h 155"/>
                <a:gd name="T14" fmla="*/ 3 w 136"/>
                <a:gd name="T15" fmla="*/ 4 h 155"/>
                <a:gd name="T16" fmla="*/ 3 w 136"/>
                <a:gd name="T17" fmla="*/ 4 h 155"/>
                <a:gd name="T18" fmla="*/ 5 w 136"/>
                <a:gd name="T19" fmla="*/ 2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5"/>
                <a:gd name="T32" fmla="*/ 136 w 136"/>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5">
                  <a:moveTo>
                    <a:pt x="131" y="95"/>
                  </a:moveTo>
                  <a:lnTo>
                    <a:pt x="136" y="103"/>
                  </a:lnTo>
                  <a:lnTo>
                    <a:pt x="72" y="0"/>
                  </a:lnTo>
                  <a:lnTo>
                    <a:pt x="0" y="44"/>
                  </a:lnTo>
                  <a:lnTo>
                    <a:pt x="65" y="147"/>
                  </a:lnTo>
                  <a:lnTo>
                    <a:pt x="71" y="155"/>
                  </a:lnTo>
                  <a:lnTo>
                    <a:pt x="64" y="147"/>
                  </a:lnTo>
                  <a:lnTo>
                    <a:pt x="67" y="151"/>
                  </a:lnTo>
                  <a:lnTo>
                    <a:pt x="71" y="155"/>
                  </a:lnTo>
                  <a:lnTo>
                    <a:pt x="131"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5" name="Freeform 625"/>
            <p:cNvSpPr>
              <a:spLocks/>
            </p:cNvSpPr>
            <p:nvPr/>
          </p:nvSpPr>
          <p:spPr bwMode="auto">
            <a:xfrm>
              <a:off x="2930" y="1778"/>
              <a:ext cx="78" cy="75"/>
            </a:xfrm>
            <a:custGeom>
              <a:avLst/>
              <a:gdLst>
                <a:gd name="T0" fmla="*/ 5 w 155"/>
                <a:gd name="T1" fmla="*/ 3 h 149"/>
                <a:gd name="T2" fmla="*/ 5 w 155"/>
                <a:gd name="T3" fmla="*/ 3 h 149"/>
                <a:gd name="T4" fmla="*/ 2 w 155"/>
                <a:gd name="T5" fmla="*/ 0 h 149"/>
                <a:gd name="T6" fmla="*/ 0 w 155"/>
                <a:gd name="T7" fmla="*/ 2 h 149"/>
                <a:gd name="T8" fmla="*/ 3 w 155"/>
                <a:gd name="T9" fmla="*/ 5 h 149"/>
                <a:gd name="T10" fmla="*/ 3 w 155"/>
                <a:gd name="T11" fmla="*/ 5 h 149"/>
                <a:gd name="T12" fmla="*/ 5 w 155"/>
                <a:gd name="T13" fmla="*/ 3 h 149"/>
                <a:gd name="T14" fmla="*/ 5 w 155"/>
                <a:gd name="T15" fmla="*/ 3 h 149"/>
                <a:gd name="T16" fmla="*/ 5 w 155"/>
                <a:gd name="T17" fmla="*/ 3 h 149"/>
                <a:gd name="T18" fmla="*/ 5 w 155"/>
                <a:gd name="T19" fmla="*/ 3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49"/>
                <a:gd name="T32" fmla="*/ 155 w 155"/>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49">
                  <a:moveTo>
                    <a:pt x="155" y="96"/>
                  </a:moveTo>
                  <a:lnTo>
                    <a:pt x="149" y="90"/>
                  </a:lnTo>
                  <a:lnTo>
                    <a:pt x="60" y="0"/>
                  </a:lnTo>
                  <a:lnTo>
                    <a:pt x="0" y="60"/>
                  </a:lnTo>
                  <a:lnTo>
                    <a:pt x="90" y="149"/>
                  </a:lnTo>
                  <a:lnTo>
                    <a:pt x="84" y="143"/>
                  </a:lnTo>
                  <a:lnTo>
                    <a:pt x="155" y="96"/>
                  </a:lnTo>
                  <a:lnTo>
                    <a:pt x="152" y="93"/>
                  </a:lnTo>
                  <a:lnTo>
                    <a:pt x="149" y="90"/>
                  </a:lnTo>
                  <a:lnTo>
                    <a:pt x="155"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6" name="Freeform 626"/>
            <p:cNvSpPr>
              <a:spLocks/>
            </p:cNvSpPr>
            <p:nvPr/>
          </p:nvSpPr>
          <p:spPr bwMode="auto">
            <a:xfrm>
              <a:off x="2972" y="1823"/>
              <a:ext cx="36" cy="26"/>
            </a:xfrm>
            <a:custGeom>
              <a:avLst/>
              <a:gdLst>
                <a:gd name="T0" fmla="*/ 3 w 71"/>
                <a:gd name="T1" fmla="*/ 0 h 53"/>
                <a:gd name="T2" fmla="*/ 2 w 71"/>
                <a:gd name="T3" fmla="*/ 0 h 53"/>
                <a:gd name="T4" fmla="*/ 2 w 71"/>
                <a:gd name="T5" fmla="*/ 0 h 53"/>
                <a:gd name="T6" fmla="*/ 2 w 71"/>
                <a:gd name="T7" fmla="*/ 0 h 53"/>
                <a:gd name="T8" fmla="*/ 2 w 71"/>
                <a:gd name="T9" fmla="*/ 0 h 53"/>
                <a:gd name="T10" fmla="*/ 0 w 71"/>
                <a:gd name="T11" fmla="*/ 1 h 53"/>
                <a:gd name="T12" fmla="*/ 3 w 71"/>
                <a:gd name="T13" fmla="*/ 0 h 53"/>
                <a:gd name="T14" fmla="*/ 3 w 71"/>
                <a:gd name="T15" fmla="*/ 0 h 53"/>
                <a:gd name="T16" fmla="*/ 3 w 71"/>
                <a:gd name="T17" fmla="*/ 0 h 53"/>
                <a:gd name="T18" fmla="*/ 3 w 71"/>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53"/>
                <a:gd name="T32" fmla="*/ 71 w 7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53">
                  <a:moveTo>
                    <a:pt x="71" y="6"/>
                  </a:moveTo>
                  <a:lnTo>
                    <a:pt x="35" y="30"/>
                  </a:lnTo>
                  <a:lnTo>
                    <a:pt x="0" y="53"/>
                  </a:lnTo>
                  <a:lnTo>
                    <a:pt x="71" y="6"/>
                  </a:lnTo>
                  <a:lnTo>
                    <a:pt x="68" y="3"/>
                  </a:lnTo>
                  <a:lnTo>
                    <a:pt x="65" y="0"/>
                  </a:lnTo>
                  <a:lnTo>
                    <a:pt x="7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7" name="Freeform 627"/>
            <p:cNvSpPr>
              <a:spLocks/>
            </p:cNvSpPr>
            <p:nvPr/>
          </p:nvSpPr>
          <p:spPr bwMode="auto">
            <a:xfrm>
              <a:off x="2972" y="1826"/>
              <a:ext cx="79" cy="86"/>
            </a:xfrm>
            <a:custGeom>
              <a:avLst/>
              <a:gdLst>
                <a:gd name="T0" fmla="*/ 4 w 159"/>
                <a:gd name="T1" fmla="*/ 5 h 172"/>
                <a:gd name="T2" fmla="*/ 4 w 159"/>
                <a:gd name="T3" fmla="*/ 4 h 172"/>
                <a:gd name="T4" fmla="*/ 2 w 159"/>
                <a:gd name="T5" fmla="*/ 0 h 172"/>
                <a:gd name="T6" fmla="*/ 0 w 159"/>
                <a:gd name="T7" fmla="*/ 2 h 172"/>
                <a:gd name="T8" fmla="*/ 2 w 159"/>
                <a:gd name="T9" fmla="*/ 6 h 172"/>
                <a:gd name="T10" fmla="*/ 2 w 159"/>
                <a:gd name="T11" fmla="*/ 5 h 172"/>
                <a:gd name="T12" fmla="*/ 4 w 159"/>
                <a:gd name="T13" fmla="*/ 5 h 172"/>
                <a:gd name="T14" fmla="*/ 4 w 159"/>
                <a:gd name="T15" fmla="*/ 5 h 172"/>
                <a:gd name="T16" fmla="*/ 4 w 159"/>
                <a:gd name="T17" fmla="*/ 4 h 172"/>
                <a:gd name="T18" fmla="*/ 4 w 159"/>
                <a:gd name="T19" fmla="*/ 5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72"/>
                <a:gd name="T32" fmla="*/ 159 w 159"/>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72">
                  <a:moveTo>
                    <a:pt x="159" y="143"/>
                  </a:moveTo>
                  <a:lnTo>
                    <a:pt x="153" y="126"/>
                  </a:lnTo>
                  <a:lnTo>
                    <a:pt x="71" y="0"/>
                  </a:lnTo>
                  <a:lnTo>
                    <a:pt x="0" y="47"/>
                  </a:lnTo>
                  <a:lnTo>
                    <a:pt x="82" y="172"/>
                  </a:lnTo>
                  <a:lnTo>
                    <a:pt x="76" y="155"/>
                  </a:lnTo>
                  <a:lnTo>
                    <a:pt x="159" y="142"/>
                  </a:lnTo>
                  <a:lnTo>
                    <a:pt x="158" y="133"/>
                  </a:lnTo>
                  <a:lnTo>
                    <a:pt x="153" y="126"/>
                  </a:lnTo>
                  <a:lnTo>
                    <a:pt x="159"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8" name="Freeform 628"/>
            <p:cNvSpPr>
              <a:spLocks/>
            </p:cNvSpPr>
            <p:nvPr/>
          </p:nvSpPr>
          <p:spPr bwMode="auto">
            <a:xfrm>
              <a:off x="3010" y="1898"/>
              <a:ext cx="51" cy="69"/>
            </a:xfrm>
            <a:custGeom>
              <a:avLst/>
              <a:gdLst>
                <a:gd name="T0" fmla="*/ 4 w 102"/>
                <a:gd name="T1" fmla="*/ 4 h 140"/>
                <a:gd name="T2" fmla="*/ 4 w 102"/>
                <a:gd name="T3" fmla="*/ 3 h 140"/>
                <a:gd name="T4" fmla="*/ 3 w 102"/>
                <a:gd name="T5" fmla="*/ 0 h 140"/>
                <a:gd name="T6" fmla="*/ 0 w 102"/>
                <a:gd name="T7" fmla="*/ 0 h 140"/>
                <a:gd name="T8" fmla="*/ 1 w 102"/>
                <a:gd name="T9" fmla="*/ 4 h 140"/>
                <a:gd name="T10" fmla="*/ 1 w 102"/>
                <a:gd name="T11" fmla="*/ 4 h 140"/>
                <a:gd name="T12" fmla="*/ 4 w 102"/>
                <a:gd name="T13" fmla="*/ 4 h 140"/>
                <a:gd name="T14" fmla="*/ 0 60000 65536"/>
                <a:gd name="T15" fmla="*/ 0 60000 65536"/>
                <a:gd name="T16" fmla="*/ 0 60000 65536"/>
                <a:gd name="T17" fmla="*/ 0 60000 65536"/>
                <a:gd name="T18" fmla="*/ 0 60000 65536"/>
                <a:gd name="T19" fmla="*/ 0 60000 65536"/>
                <a:gd name="T20" fmla="*/ 0 60000 65536"/>
                <a:gd name="T21" fmla="*/ 0 w 102"/>
                <a:gd name="T22" fmla="*/ 0 h 140"/>
                <a:gd name="T23" fmla="*/ 102 w 102"/>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40">
                  <a:moveTo>
                    <a:pt x="102" y="134"/>
                  </a:moveTo>
                  <a:lnTo>
                    <a:pt x="101" y="128"/>
                  </a:lnTo>
                  <a:lnTo>
                    <a:pt x="83" y="0"/>
                  </a:lnTo>
                  <a:lnTo>
                    <a:pt x="0" y="12"/>
                  </a:lnTo>
                  <a:lnTo>
                    <a:pt x="18" y="140"/>
                  </a:lnTo>
                  <a:lnTo>
                    <a:pt x="17" y="134"/>
                  </a:lnTo>
                  <a:lnTo>
                    <a:pt x="102"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49" name="Freeform 629"/>
            <p:cNvSpPr>
              <a:spLocks/>
            </p:cNvSpPr>
            <p:nvPr/>
          </p:nvSpPr>
          <p:spPr bwMode="auto">
            <a:xfrm>
              <a:off x="3019" y="1965"/>
              <a:ext cx="42" cy="85"/>
            </a:xfrm>
            <a:custGeom>
              <a:avLst/>
              <a:gdLst>
                <a:gd name="T0" fmla="*/ 2 w 85"/>
                <a:gd name="T1" fmla="*/ 5 h 171"/>
                <a:gd name="T2" fmla="*/ 2 w 85"/>
                <a:gd name="T3" fmla="*/ 5 h 171"/>
                <a:gd name="T4" fmla="*/ 2 w 85"/>
                <a:gd name="T5" fmla="*/ 0 h 171"/>
                <a:gd name="T6" fmla="*/ 0 w 85"/>
                <a:gd name="T7" fmla="*/ 0 h 171"/>
                <a:gd name="T8" fmla="*/ 0 w 85"/>
                <a:gd name="T9" fmla="*/ 5 h 171"/>
                <a:gd name="T10" fmla="*/ 0 w 85"/>
                <a:gd name="T11" fmla="*/ 4 h 171"/>
                <a:gd name="T12" fmla="*/ 2 w 85"/>
                <a:gd name="T13" fmla="*/ 5 h 171"/>
                <a:gd name="T14" fmla="*/ 0 60000 65536"/>
                <a:gd name="T15" fmla="*/ 0 60000 65536"/>
                <a:gd name="T16" fmla="*/ 0 60000 65536"/>
                <a:gd name="T17" fmla="*/ 0 60000 65536"/>
                <a:gd name="T18" fmla="*/ 0 60000 65536"/>
                <a:gd name="T19" fmla="*/ 0 60000 65536"/>
                <a:gd name="T20" fmla="*/ 0 60000 65536"/>
                <a:gd name="T21" fmla="*/ 0 w 85"/>
                <a:gd name="T22" fmla="*/ 0 h 171"/>
                <a:gd name="T23" fmla="*/ 85 w 85"/>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71">
                  <a:moveTo>
                    <a:pt x="84" y="171"/>
                  </a:moveTo>
                  <a:lnTo>
                    <a:pt x="85" y="165"/>
                  </a:lnTo>
                  <a:lnTo>
                    <a:pt x="85" y="0"/>
                  </a:lnTo>
                  <a:lnTo>
                    <a:pt x="0" y="0"/>
                  </a:lnTo>
                  <a:lnTo>
                    <a:pt x="0" y="165"/>
                  </a:lnTo>
                  <a:lnTo>
                    <a:pt x="1" y="159"/>
                  </a:lnTo>
                  <a:lnTo>
                    <a:pt x="84"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0" name="Freeform 630"/>
            <p:cNvSpPr>
              <a:spLocks/>
            </p:cNvSpPr>
            <p:nvPr/>
          </p:nvSpPr>
          <p:spPr bwMode="auto">
            <a:xfrm>
              <a:off x="3019" y="2044"/>
              <a:ext cx="42" cy="6"/>
            </a:xfrm>
            <a:custGeom>
              <a:avLst/>
              <a:gdLst>
                <a:gd name="T0" fmla="*/ 3 w 83"/>
                <a:gd name="T1" fmla="*/ 1 h 12"/>
                <a:gd name="T2" fmla="*/ 2 w 83"/>
                <a:gd name="T3" fmla="*/ 1 h 12"/>
                <a:gd name="T4" fmla="*/ 2 w 83"/>
                <a:gd name="T5" fmla="*/ 1 h 12"/>
                <a:gd name="T6" fmla="*/ 2 w 83"/>
                <a:gd name="T7" fmla="*/ 1 h 12"/>
                <a:gd name="T8" fmla="*/ 2 w 83"/>
                <a:gd name="T9" fmla="*/ 1 h 12"/>
                <a:gd name="T10" fmla="*/ 0 w 83"/>
                <a:gd name="T11" fmla="*/ 0 h 12"/>
                <a:gd name="T12" fmla="*/ 3 w 83"/>
                <a:gd name="T13" fmla="*/ 1 h 12"/>
                <a:gd name="T14" fmla="*/ 0 60000 65536"/>
                <a:gd name="T15" fmla="*/ 0 60000 65536"/>
                <a:gd name="T16" fmla="*/ 0 60000 65536"/>
                <a:gd name="T17" fmla="*/ 0 60000 65536"/>
                <a:gd name="T18" fmla="*/ 0 60000 65536"/>
                <a:gd name="T19" fmla="*/ 0 60000 65536"/>
                <a:gd name="T20" fmla="*/ 0 60000 65536"/>
                <a:gd name="T21" fmla="*/ 0 w 83"/>
                <a:gd name="T22" fmla="*/ 0 h 12"/>
                <a:gd name="T23" fmla="*/ 83 w 8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
                  <a:moveTo>
                    <a:pt x="83" y="12"/>
                  </a:moveTo>
                  <a:lnTo>
                    <a:pt x="42" y="6"/>
                  </a:lnTo>
                  <a:lnTo>
                    <a:pt x="0" y="0"/>
                  </a:lnTo>
                  <a:lnTo>
                    <a:pt x="8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1" name="Freeform 631"/>
            <p:cNvSpPr>
              <a:spLocks/>
            </p:cNvSpPr>
            <p:nvPr/>
          </p:nvSpPr>
          <p:spPr bwMode="auto">
            <a:xfrm>
              <a:off x="3000" y="2044"/>
              <a:ext cx="61" cy="146"/>
            </a:xfrm>
            <a:custGeom>
              <a:avLst/>
              <a:gdLst>
                <a:gd name="T0" fmla="*/ 3 w 121"/>
                <a:gd name="T1" fmla="*/ 10 h 291"/>
                <a:gd name="T2" fmla="*/ 3 w 121"/>
                <a:gd name="T3" fmla="*/ 10 h 291"/>
                <a:gd name="T4" fmla="*/ 4 w 121"/>
                <a:gd name="T5" fmla="*/ 1 h 291"/>
                <a:gd name="T6" fmla="*/ 2 w 121"/>
                <a:gd name="T7" fmla="*/ 0 h 291"/>
                <a:gd name="T8" fmla="*/ 0 w 121"/>
                <a:gd name="T9" fmla="*/ 9 h 291"/>
                <a:gd name="T10" fmla="*/ 0 w 121"/>
                <a:gd name="T11" fmla="*/ 9 h 291"/>
                <a:gd name="T12" fmla="*/ 3 w 121"/>
                <a:gd name="T13" fmla="*/ 10 h 291"/>
                <a:gd name="T14" fmla="*/ 0 60000 65536"/>
                <a:gd name="T15" fmla="*/ 0 60000 65536"/>
                <a:gd name="T16" fmla="*/ 0 60000 65536"/>
                <a:gd name="T17" fmla="*/ 0 60000 65536"/>
                <a:gd name="T18" fmla="*/ 0 60000 65536"/>
                <a:gd name="T19" fmla="*/ 0 60000 65536"/>
                <a:gd name="T20" fmla="*/ 0 60000 65536"/>
                <a:gd name="T21" fmla="*/ 0 w 121"/>
                <a:gd name="T22" fmla="*/ 0 h 291"/>
                <a:gd name="T23" fmla="*/ 121 w 121"/>
                <a:gd name="T24" fmla="*/ 291 h 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91">
                  <a:moveTo>
                    <a:pt x="83" y="291"/>
                  </a:moveTo>
                  <a:lnTo>
                    <a:pt x="83" y="291"/>
                  </a:lnTo>
                  <a:lnTo>
                    <a:pt x="121" y="12"/>
                  </a:lnTo>
                  <a:lnTo>
                    <a:pt x="38" y="0"/>
                  </a:lnTo>
                  <a:lnTo>
                    <a:pt x="0" y="280"/>
                  </a:lnTo>
                  <a:lnTo>
                    <a:pt x="83" y="2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2" name="Freeform 632"/>
            <p:cNvSpPr>
              <a:spLocks/>
            </p:cNvSpPr>
            <p:nvPr/>
          </p:nvSpPr>
          <p:spPr bwMode="auto">
            <a:xfrm>
              <a:off x="2978" y="2184"/>
              <a:ext cx="64" cy="165"/>
            </a:xfrm>
            <a:custGeom>
              <a:avLst/>
              <a:gdLst>
                <a:gd name="T0" fmla="*/ 3 w 128"/>
                <a:gd name="T1" fmla="*/ 11 h 329"/>
                <a:gd name="T2" fmla="*/ 3 w 128"/>
                <a:gd name="T3" fmla="*/ 11 h 329"/>
                <a:gd name="T4" fmla="*/ 4 w 128"/>
                <a:gd name="T5" fmla="*/ 1 h 329"/>
                <a:gd name="T6" fmla="*/ 2 w 128"/>
                <a:gd name="T7" fmla="*/ 0 h 329"/>
                <a:gd name="T8" fmla="*/ 1 w 128"/>
                <a:gd name="T9" fmla="*/ 10 h 329"/>
                <a:gd name="T10" fmla="*/ 0 w 128"/>
                <a:gd name="T11" fmla="*/ 10 h 329"/>
                <a:gd name="T12" fmla="*/ 3 w 128"/>
                <a:gd name="T13" fmla="*/ 11 h 329"/>
                <a:gd name="T14" fmla="*/ 0 60000 65536"/>
                <a:gd name="T15" fmla="*/ 0 60000 65536"/>
                <a:gd name="T16" fmla="*/ 0 60000 65536"/>
                <a:gd name="T17" fmla="*/ 0 60000 65536"/>
                <a:gd name="T18" fmla="*/ 0 60000 65536"/>
                <a:gd name="T19" fmla="*/ 0 60000 65536"/>
                <a:gd name="T20" fmla="*/ 0 60000 65536"/>
                <a:gd name="T21" fmla="*/ 0 w 128"/>
                <a:gd name="T22" fmla="*/ 0 h 329"/>
                <a:gd name="T23" fmla="*/ 128 w 128"/>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29">
                  <a:moveTo>
                    <a:pt x="86" y="327"/>
                  </a:moveTo>
                  <a:lnTo>
                    <a:pt x="84" y="329"/>
                  </a:lnTo>
                  <a:lnTo>
                    <a:pt x="128" y="11"/>
                  </a:lnTo>
                  <a:lnTo>
                    <a:pt x="45" y="0"/>
                  </a:lnTo>
                  <a:lnTo>
                    <a:pt x="1" y="318"/>
                  </a:lnTo>
                  <a:lnTo>
                    <a:pt x="0" y="320"/>
                  </a:lnTo>
                  <a:lnTo>
                    <a:pt x="86"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3" name="Freeform 633"/>
            <p:cNvSpPr>
              <a:spLocks/>
            </p:cNvSpPr>
            <p:nvPr/>
          </p:nvSpPr>
          <p:spPr bwMode="auto">
            <a:xfrm>
              <a:off x="2968" y="2344"/>
              <a:ext cx="52" cy="108"/>
            </a:xfrm>
            <a:custGeom>
              <a:avLst/>
              <a:gdLst>
                <a:gd name="T0" fmla="*/ 3 w 104"/>
                <a:gd name="T1" fmla="*/ 6 h 217"/>
                <a:gd name="T2" fmla="*/ 3 w 104"/>
                <a:gd name="T3" fmla="*/ 6 h 217"/>
                <a:gd name="T4" fmla="*/ 4 w 104"/>
                <a:gd name="T5" fmla="*/ 0 h 217"/>
                <a:gd name="T6" fmla="*/ 1 w 104"/>
                <a:gd name="T7" fmla="*/ 0 h 217"/>
                <a:gd name="T8" fmla="*/ 0 w 104"/>
                <a:gd name="T9" fmla="*/ 6 h 217"/>
                <a:gd name="T10" fmla="*/ 0 w 104"/>
                <a:gd name="T11" fmla="*/ 6 h 217"/>
                <a:gd name="T12" fmla="*/ 3 w 104"/>
                <a:gd name="T13" fmla="*/ 6 h 217"/>
                <a:gd name="T14" fmla="*/ 0 60000 65536"/>
                <a:gd name="T15" fmla="*/ 0 60000 65536"/>
                <a:gd name="T16" fmla="*/ 0 60000 65536"/>
                <a:gd name="T17" fmla="*/ 0 60000 65536"/>
                <a:gd name="T18" fmla="*/ 0 60000 65536"/>
                <a:gd name="T19" fmla="*/ 0 60000 65536"/>
                <a:gd name="T20" fmla="*/ 0 60000 65536"/>
                <a:gd name="T21" fmla="*/ 0 w 104"/>
                <a:gd name="T22" fmla="*/ 0 h 217"/>
                <a:gd name="T23" fmla="*/ 104 w 104"/>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17">
                  <a:moveTo>
                    <a:pt x="85" y="213"/>
                  </a:moveTo>
                  <a:lnTo>
                    <a:pt x="85" y="217"/>
                  </a:lnTo>
                  <a:lnTo>
                    <a:pt x="104" y="7"/>
                  </a:lnTo>
                  <a:lnTo>
                    <a:pt x="18" y="0"/>
                  </a:lnTo>
                  <a:lnTo>
                    <a:pt x="0" y="210"/>
                  </a:lnTo>
                  <a:lnTo>
                    <a:pt x="0" y="213"/>
                  </a:lnTo>
                  <a:lnTo>
                    <a:pt x="85"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4" name="Freeform 634"/>
            <p:cNvSpPr>
              <a:spLocks/>
            </p:cNvSpPr>
            <p:nvPr/>
          </p:nvSpPr>
          <p:spPr bwMode="auto">
            <a:xfrm>
              <a:off x="2968" y="2451"/>
              <a:ext cx="43" cy="1"/>
            </a:xfrm>
            <a:custGeom>
              <a:avLst/>
              <a:gdLst>
                <a:gd name="T0" fmla="*/ 3 w 85"/>
                <a:gd name="T1" fmla="*/ 0 h 1"/>
                <a:gd name="T2" fmla="*/ 2 w 85"/>
                <a:gd name="T3" fmla="*/ 0 h 1"/>
                <a:gd name="T4" fmla="*/ 2 w 85"/>
                <a:gd name="T5" fmla="*/ 0 h 1"/>
                <a:gd name="T6" fmla="*/ 2 w 85"/>
                <a:gd name="T7" fmla="*/ 0 h 1"/>
                <a:gd name="T8" fmla="*/ 2 w 85"/>
                <a:gd name="T9" fmla="*/ 0 h 1"/>
                <a:gd name="T10" fmla="*/ 0 w 85"/>
                <a:gd name="T11" fmla="*/ 0 h 1"/>
                <a:gd name="T12" fmla="*/ 3 w 85"/>
                <a:gd name="T13" fmla="*/ 0 h 1"/>
                <a:gd name="T14" fmla="*/ 0 60000 65536"/>
                <a:gd name="T15" fmla="*/ 0 60000 65536"/>
                <a:gd name="T16" fmla="*/ 0 60000 65536"/>
                <a:gd name="T17" fmla="*/ 0 60000 65536"/>
                <a:gd name="T18" fmla="*/ 0 60000 65536"/>
                <a:gd name="T19" fmla="*/ 0 60000 65536"/>
                <a:gd name="T20" fmla="*/ 0 60000 65536"/>
                <a:gd name="T21" fmla="*/ 0 w 85"/>
                <a:gd name="T22" fmla="*/ 0 h 1"/>
                <a:gd name="T23" fmla="*/ 85 w 8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
                  <a:moveTo>
                    <a:pt x="85" y="0"/>
                  </a:moveTo>
                  <a:lnTo>
                    <a:pt x="42" y="0"/>
                  </a:lnTo>
                  <a:lnTo>
                    <a:pt x="0"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5" name="Freeform 635"/>
            <p:cNvSpPr>
              <a:spLocks/>
            </p:cNvSpPr>
            <p:nvPr/>
          </p:nvSpPr>
          <p:spPr bwMode="auto">
            <a:xfrm>
              <a:off x="2968" y="2451"/>
              <a:ext cx="43" cy="90"/>
            </a:xfrm>
            <a:custGeom>
              <a:avLst/>
              <a:gdLst>
                <a:gd name="T0" fmla="*/ 3 w 85"/>
                <a:gd name="T1" fmla="*/ 5 h 181"/>
                <a:gd name="T2" fmla="*/ 3 w 85"/>
                <a:gd name="T3" fmla="*/ 5 h 181"/>
                <a:gd name="T4" fmla="*/ 3 w 85"/>
                <a:gd name="T5" fmla="*/ 0 h 181"/>
                <a:gd name="T6" fmla="*/ 0 w 85"/>
                <a:gd name="T7" fmla="*/ 0 h 181"/>
                <a:gd name="T8" fmla="*/ 0 w 85"/>
                <a:gd name="T9" fmla="*/ 5 h 181"/>
                <a:gd name="T10" fmla="*/ 1 w 85"/>
                <a:gd name="T11" fmla="*/ 5 h 181"/>
                <a:gd name="T12" fmla="*/ 3 w 85"/>
                <a:gd name="T13" fmla="*/ 5 h 181"/>
                <a:gd name="T14" fmla="*/ 0 60000 65536"/>
                <a:gd name="T15" fmla="*/ 0 60000 65536"/>
                <a:gd name="T16" fmla="*/ 0 60000 65536"/>
                <a:gd name="T17" fmla="*/ 0 60000 65536"/>
                <a:gd name="T18" fmla="*/ 0 60000 65536"/>
                <a:gd name="T19" fmla="*/ 0 60000 65536"/>
                <a:gd name="T20" fmla="*/ 0 60000 65536"/>
                <a:gd name="T21" fmla="*/ 0 w 85"/>
                <a:gd name="T22" fmla="*/ 0 h 181"/>
                <a:gd name="T23" fmla="*/ 85 w 85"/>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81">
                  <a:moveTo>
                    <a:pt x="84" y="181"/>
                  </a:moveTo>
                  <a:lnTo>
                    <a:pt x="85" y="173"/>
                  </a:lnTo>
                  <a:lnTo>
                    <a:pt x="85" y="0"/>
                  </a:lnTo>
                  <a:lnTo>
                    <a:pt x="0" y="0"/>
                  </a:lnTo>
                  <a:lnTo>
                    <a:pt x="0" y="173"/>
                  </a:lnTo>
                  <a:lnTo>
                    <a:pt x="1" y="165"/>
                  </a:lnTo>
                  <a:lnTo>
                    <a:pt x="84"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6" name="Freeform 636"/>
            <p:cNvSpPr>
              <a:spLocks/>
            </p:cNvSpPr>
            <p:nvPr/>
          </p:nvSpPr>
          <p:spPr bwMode="auto">
            <a:xfrm>
              <a:off x="2945" y="2533"/>
              <a:ext cx="65" cy="144"/>
            </a:xfrm>
            <a:custGeom>
              <a:avLst/>
              <a:gdLst>
                <a:gd name="T0" fmla="*/ 3 w 130"/>
                <a:gd name="T1" fmla="*/ 9 h 288"/>
                <a:gd name="T2" fmla="*/ 3 w 130"/>
                <a:gd name="T3" fmla="*/ 9 h 288"/>
                <a:gd name="T4" fmla="*/ 5 w 130"/>
                <a:gd name="T5" fmla="*/ 1 h 288"/>
                <a:gd name="T6" fmla="*/ 2 w 130"/>
                <a:gd name="T7" fmla="*/ 0 h 288"/>
                <a:gd name="T8" fmla="*/ 1 w 130"/>
                <a:gd name="T9" fmla="*/ 9 h 288"/>
                <a:gd name="T10" fmla="*/ 0 w 130"/>
                <a:gd name="T11" fmla="*/ 9 h 288"/>
                <a:gd name="T12" fmla="*/ 3 w 130"/>
                <a:gd name="T13" fmla="*/ 9 h 288"/>
                <a:gd name="T14" fmla="*/ 0 60000 65536"/>
                <a:gd name="T15" fmla="*/ 0 60000 65536"/>
                <a:gd name="T16" fmla="*/ 0 60000 65536"/>
                <a:gd name="T17" fmla="*/ 0 60000 65536"/>
                <a:gd name="T18" fmla="*/ 0 60000 65536"/>
                <a:gd name="T19" fmla="*/ 0 60000 65536"/>
                <a:gd name="T20" fmla="*/ 0 60000 65536"/>
                <a:gd name="T21" fmla="*/ 0 w 130"/>
                <a:gd name="T22" fmla="*/ 0 h 288"/>
                <a:gd name="T23" fmla="*/ 130 w 130"/>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88">
                  <a:moveTo>
                    <a:pt x="85" y="284"/>
                  </a:moveTo>
                  <a:lnTo>
                    <a:pt x="84" y="288"/>
                  </a:lnTo>
                  <a:lnTo>
                    <a:pt x="130" y="16"/>
                  </a:lnTo>
                  <a:lnTo>
                    <a:pt x="47" y="0"/>
                  </a:lnTo>
                  <a:lnTo>
                    <a:pt x="1" y="272"/>
                  </a:lnTo>
                  <a:lnTo>
                    <a:pt x="0" y="277"/>
                  </a:lnTo>
                  <a:lnTo>
                    <a:pt x="85"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7" name="Freeform 637"/>
            <p:cNvSpPr>
              <a:spLocks/>
            </p:cNvSpPr>
            <p:nvPr/>
          </p:nvSpPr>
          <p:spPr bwMode="auto">
            <a:xfrm>
              <a:off x="2936" y="2671"/>
              <a:ext cx="52" cy="123"/>
            </a:xfrm>
            <a:custGeom>
              <a:avLst/>
              <a:gdLst>
                <a:gd name="T0" fmla="*/ 3 w 104"/>
                <a:gd name="T1" fmla="*/ 8 h 245"/>
                <a:gd name="T2" fmla="*/ 3 w 104"/>
                <a:gd name="T3" fmla="*/ 8 h 245"/>
                <a:gd name="T4" fmla="*/ 4 w 104"/>
                <a:gd name="T5" fmla="*/ 1 h 245"/>
                <a:gd name="T6" fmla="*/ 1 w 104"/>
                <a:gd name="T7" fmla="*/ 0 h 245"/>
                <a:gd name="T8" fmla="*/ 0 w 104"/>
                <a:gd name="T9" fmla="*/ 8 h 245"/>
                <a:gd name="T10" fmla="*/ 1 w 104"/>
                <a:gd name="T11" fmla="*/ 8 h 245"/>
                <a:gd name="T12" fmla="*/ 3 w 104"/>
                <a:gd name="T13" fmla="*/ 8 h 245"/>
                <a:gd name="T14" fmla="*/ 0 60000 65536"/>
                <a:gd name="T15" fmla="*/ 0 60000 65536"/>
                <a:gd name="T16" fmla="*/ 0 60000 65536"/>
                <a:gd name="T17" fmla="*/ 0 60000 65536"/>
                <a:gd name="T18" fmla="*/ 0 60000 65536"/>
                <a:gd name="T19" fmla="*/ 0 60000 65536"/>
                <a:gd name="T20" fmla="*/ 0 60000 65536"/>
                <a:gd name="T21" fmla="*/ 0 w 104"/>
                <a:gd name="T22" fmla="*/ 0 h 245"/>
                <a:gd name="T23" fmla="*/ 104 w 104"/>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45">
                  <a:moveTo>
                    <a:pt x="84" y="245"/>
                  </a:moveTo>
                  <a:lnTo>
                    <a:pt x="86" y="243"/>
                  </a:lnTo>
                  <a:lnTo>
                    <a:pt x="104" y="7"/>
                  </a:lnTo>
                  <a:lnTo>
                    <a:pt x="19" y="0"/>
                  </a:lnTo>
                  <a:lnTo>
                    <a:pt x="0" y="236"/>
                  </a:lnTo>
                  <a:lnTo>
                    <a:pt x="1" y="234"/>
                  </a:lnTo>
                  <a:lnTo>
                    <a:pt x="84"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8" name="Freeform 638"/>
            <p:cNvSpPr>
              <a:spLocks/>
            </p:cNvSpPr>
            <p:nvPr/>
          </p:nvSpPr>
          <p:spPr bwMode="auto">
            <a:xfrm>
              <a:off x="2937" y="2788"/>
              <a:ext cx="41" cy="6"/>
            </a:xfrm>
            <a:custGeom>
              <a:avLst/>
              <a:gdLst>
                <a:gd name="T0" fmla="*/ 2 w 83"/>
                <a:gd name="T1" fmla="*/ 1 h 11"/>
                <a:gd name="T2" fmla="*/ 1 w 83"/>
                <a:gd name="T3" fmla="*/ 1 h 11"/>
                <a:gd name="T4" fmla="*/ 1 w 83"/>
                <a:gd name="T5" fmla="*/ 1 h 11"/>
                <a:gd name="T6" fmla="*/ 1 w 83"/>
                <a:gd name="T7" fmla="*/ 1 h 11"/>
                <a:gd name="T8" fmla="*/ 1 w 83"/>
                <a:gd name="T9" fmla="*/ 1 h 11"/>
                <a:gd name="T10" fmla="*/ 0 w 83"/>
                <a:gd name="T11" fmla="*/ 0 h 11"/>
                <a:gd name="T12" fmla="*/ 2 w 83"/>
                <a:gd name="T13" fmla="*/ 1 h 11"/>
                <a:gd name="T14" fmla="*/ 0 60000 65536"/>
                <a:gd name="T15" fmla="*/ 0 60000 65536"/>
                <a:gd name="T16" fmla="*/ 0 60000 65536"/>
                <a:gd name="T17" fmla="*/ 0 60000 65536"/>
                <a:gd name="T18" fmla="*/ 0 60000 65536"/>
                <a:gd name="T19" fmla="*/ 0 60000 65536"/>
                <a:gd name="T20" fmla="*/ 0 60000 65536"/>
                <a:gd name="T21" fmla="*/ 0 w 83"/>
                <a:gd name="T22" fmla="*/ 0 h 11"/>
                <a:gd name="T23" fmla="*/ 83 w 8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1">
                  <a:moveTo>
                    <a:pt x="83" y="11"/>
                  </a:moveTo>
                  <a:lnTo>
                    <a:pt x="42" y="5"/>
                  </a:lnTo>
                  <a:lnTo>
                    <a:pt x="0" y="0"/>
                  </a:lnTo>
                  <a:lnTo>
                    <a:pt x="8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59" name="Freeform 639"/>
            <p:cNvSpPr>
              <a:spLocks/>
            </p:cNvSpPr>
            <p:nvPr/>
          </p:nvSpPr>
          <p:spPr bwMode="auto">
            <a:xfrm>
              <a:off x="2924" y="2788"/>
              <a:ext cx="54" cy="102"/>
            </a:xfrm>
            <a:custGeom>
              <a:avLst/>
              <a:gdLst>
                <a:gd name="T0" fmla="*/ 3 w 108"/>
                <a:gd name="T1" fmla="*/ 7 h 203"/>
                <a:gd name="T2" fmla="*/ 3 w 108"/>
                <a:gd name="T3" fmla="*/ 7 h 203"/>
                <a:gd name="T4" fmla="*/ 4 w 108"/>
                <a:gd name="T5" fmla="*/ 1 h 203"/>
                <a:gd name="T6" fmla="*/ 1 w 108"/>
                <a:gd name="T7" fmla="*/ 0 h 203"/>
                <a:gd name="T8" fmla="*/ 0 w 108"/>
                <a:gd name="T9" fmla="*/ 6 h 203"/>
                <a:gd name="T10" fmla="*/ 0 w 108"/>
                <a:gd name="T11" fmla="*/ 6 h 203"/>
                <a:gd name="T12" fmla="*/ 3 w 108"/>
                <a:gd name="T13" fmla="*/ 7 h 203"/>
                <a:gd name="T14" fmla="*/ 0 60000 65536"/>
                <a:gd name="T15" fmla="*/ 0 60000 65536"/>
                <a:gd name="T16" fmla="*/ 0 60000 65536"/>
                <a:gd name="T17" fmla="*/ 0 60000 65536"/>
                <a:gd name="T18" fmla="*/ 0 60000 65536"/>
                <a:gd name="T19" fmla="*/ 0 60000 65536"/>
                <a:gd name="T20" fmla="*/ 0 60000 65536"/>
                <a:gd name="T21" fmla="*/ 0 w 108"/>
                <a:gd name="T22" fmla="*/ 0 h 203"/>
                <a:gd name="T23" fmla="*/ 108 w 108"/>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203">
                  <a:moveTo>
                    <a:pt x="83" y="203"/>
                  </a:moveTo>
                  <a:lnTo>
                    <a:pt x="83" y="201"/>
                  </a:lnTo>
                  <a:lnTo>
                    <a:pt x="108" y="11"/>
                  </a:lnTo>
                  <a:lnTo>
                    <a:pt x="25" y="0"/>
                  </a:lnTo>
                  <a:lnTo>
                    <a:pt x="0" y="190"/>
                  </a:lnTo>
                  <a:lnTo>
                    <a:pt x="0" y="187"/>
                  </a:lnTo>
                  <a:lnTo>
                    <a:pt x="8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0" name="Freeform 640"/>
            <p:cNvSpPr>
              <a:spLocks/>
            </p:cNvSpPr>
            <p:nvPr/>
          </p:nvSpPr>
          <p:spPr bwMode="auto">
            <a:xfrm>
              <a:off x="2905" y="2882"/>
              <a:ext cx="61" cy="115"/>
            </a:xfrm>
            <a:custGeom>
              <a:avLst/>
              <a:gdLst>
                <a:gd name="T0" fmla="*/ 3 w 121"/>
                <a:gd name="T1" fmla="*/ 8 h 230"/>
                <a:gd name="T2" fmla="*/ 3 w 121"/>
                <a:gd name="T3" fmla="*/ 8 h 230"/>
                <a:gd name="T4" fmla="*/ 4 w 121"/>
                <a:gd name="T5" fmla="*/ 1 h 230"/>
                <a:gd name="T6" fmla="*/ 2 w 121"/>
                <a:gd name="T7" fmla="*/ 0 h 230"/>
                <a:gd name="T8" fmla="*/ 0 w 121"/>
                <a:gd name="T9" fmla="*/ 7 h 230"/>
                <a:gd name="T10" fmla="*/ 1 w 121"/>
                <a:gd name="T11" fmla="*/ 7 h 230"/>
                <a:gd name="T12" fmla="*/ 3 w 121"/>
                <a:gd name="T13" fmla="*/ 8 h 230"/>
                <a:gd name="T14" fmla="*/ 0 60000 65536"/>
                <a:gd name="T15" fmla="*/ 0 60000 65536"/>
                <a:gd name="T16" fmla="*/ 0 60000 65536"/>
                <a:gd name="T17" fmla="*/ 0 60000 65536"/>
                <a:gd name="T18" fmla="*/ 0 60000 65536"/>
                <a:gd name="T19" fmla="*/ 0 60000 65536"/>
                <a:gd name="T20" fmla="*/ 0 60000 65536"/>
                <a:gd name="T21" fmla="*/ 0 w 121"/>
                <a:gd name="T22" fmla="*/ 0 h 230"/>
                <a:gd name="T23" fmla="*/ 121 w 121"/>
                <a:gd name="T24" fmla="*/ 230 h 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30">
                  <a:moveTo>
                    <a:pt x="82" y="230"/>
                  </a:moveTo>
                  <a:lnTo>
                    <a:pt x="83" y="226"/>
                  </a:lnTo>
                  <a:lnTo>
                    <a:pt x="121" y="16"/>
                  </a:lnTo>
                  <a:lnTo>
                    <a:pt x="38" y="0"/>
                  </a:lnTo>
                  <a:lnTo>
                    <a:pt x="0" y="210"/>
                  </a:lnTo>
                  <a:lnTo>
                    <a:pt x="1" y="207"/>
                  </a:lnTo>
                  <a:lnTo>
                    <a:pt x="82"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1" name="Freeform 641"/>
            <p:cNvSpPr>
              <a:spLocks/>
            </p:cNvSpPr>
            <p:nvPr/>
          </p:nvSpPr>
          <p:spPr bwMode="auto">
            <a:xfrm>
              <a:off x="2881" y="2985"/>
              <a:ext cx="65" cy="85"/>
            </a:xfrm>
            <a:custGeom>
              <a:avLst/>
              <a:gdLst>
                <a:gd name="T0" fmla="*/ 3 w 129"/>
                <a:gd name="T1" fmla="*/ 5 h 169"/>
                <a:gd name="T2" fmla="*/ 3 w 129"/>
                <a:gd name="T3" fmla="*/ 6 h 169"/>
                <a:gd name="T4" fmla="*/ 5 w 129"/>
                <a:gd name="T5" fmla="*/ 1 h 169"/>
                <a:gd name="T6" fmla="*/ 2 w 129"/>
                <a:gd name="T7" fmla="*/ 0 h 169"/>
                <a:gd name="T8" fmla="*/ 1 w 129"/>
                <a:gd name="T9" fmla="*/ 5 h 169"/>
                <a:gd name="T10" fmla="*/ 1 w 129"/>
                <a:gd name="T11" fmla="*/ 6 h 169"/>
                <a:gd name="T12" fmla="*/ 1 w 129"/>
                <a:gd name="T13" fmla="*/ 5 h 169"/>
                <a:gd name="T14" fmla="*/ 0 w 129"/>
                <a:gd name="T15" fmla="*/ 5 h 169"/>
                <a:gd name="T16" fmla="*/ 1 w 129"/>
                <a:gd name="T17" fmla="*/ 6 h 169"/>
                <a:gd name="T18" fmla="*/ 3 w 129"/>
                <a:gd name="T19" fmla="*/ 5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169"/>
                <a:gd name="T32" fmla="*/ 129 w 12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169">
                  <a:moveTo>
                    <a:pt x="85" y="148"/>
                  </a:moveTo>
                  <a:lnTo>
                    <a:pt x="84" y="169"/>
                  </a:lnTo>
                  <a:lnTo>
                    <a:pt x="129" y="23"/>
                  </a:lnTo>
                  <a:lnTo>
                    <a:pt x="48" y="0"/>
                  </a:lnTo>
                  <a:lnTo>
                    <a:pt x="3" y="146"/>
                  </a:lnTo>
                  <a:lnTo>
                    <a:pt x="2" y="167"/>
                  </a:lnTo>
                  <a:lnTo>
                    <a:pt x="3" y="146"/>
                  </a:lnTo>
                  <a:lnTo>
                    <a:pt x="0" y="156"/>
                  </a:lnTo>
                  <a:lnTo>
                    <a:pt x="2" y="167"/>
                  </a:lnTo>
                  <a:lnTo>
                    <a:pt x="8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2" name="Freeform 642"/>
            <p:cNvSpPr>
              <a:spLocks/>
            </p:cNvSpPr>
            <p:nvPr/>
          </p:nvSpPr>
          <p:spPr bwMode="auto">
            <a:xfrm>
              <a:off x="2881" y="3058"/>
              <a:ext cx="43" cy="11"/>
            </a:xfrm>
            <a:custGeom>
              <a:avLst/>
              <a:gdLst>
                <a:gd name="T0" fmla="*/ 3 w 85"/>
                <a:gd name="T1" fmla="*/ 1 h 21"/>
                <a:gd name="T2" fmla="*/ 2 w 85"/>
                <a:gd name="T3" fmla="*/ 1 h 21"/>
                <a:gd name="T4" fmla="*/ 2 w 85"/>
                <a:gd name="T5" fmla="*/ 1 h 21"/>
                <a:gd name="T6" fmla="*/ 2 w 85"/>
                <a:gd name="T7" fmla="*/ 1 h 21"/>
                <a:gd name="T8" fmla="*/ 2 w 85"/>
                <a:gd name="T9" fmla="*/ 1 h 21"/>
                <a:gd name="T10" fmla="*/ 1 w 85"/>
                <a:gd name="T11" fmla="*/ 1 h 21"/>
                <a:gd name="T12" fmla="*/ 1 w 85"/>
                <a:gd name="T13" fmla="*/ 0 h 21"/>
                <a:gd name="T14" fmla="*/ 0 w 85"/>
                <a:gd name="T15" fmla="*/ 1 h 21"/>
                <a:gd name="T16" fmla="*/ 1 w 85"/>
                <a:gd name="T17" fmla="*/ 1 h 21"/>
                <a:gd name="T18" fmla="*/ 3 w 85"/>
                <a:gd name="T19" fmla="*/ 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21"/>
                <a:gd name="T32" fmla="*/ 85 w 8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21">
                  <a:moveTo>
                    <a:pt x="85" y="2"/>
                  </a:moveTo>
                  <a:lnTo>
                    <a:pt x="44" y="11"/>
                  </a:lnTo>
                  <a:lnTo>
                    <a:pt x="2" y="21"/>
                  </a:lnTo>
                  <a:lnTo>
                    <a:pt x="3" y="0"/>
                  </a:lnTo>
                  <a:lnTo>
                    <a:pt x="0" y="10"/>
                  </a:lnTo>
                  <a:lnTo>
                    <a:pt x="2" y="21"/>
                  </a:lnTo>
                  <a:lnTo>
                    <a:pt x="8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3" name="Freeform 643"/>
            <p:cNvSpPr>
              <a:spLocks/>
            </p:cNvSpPr>
            <p:nvPr/>
          </p:nvSpPr>
          <p:spPr bwMode="auto">
            <a:xfrm>
              <a:off x="2883" y="3060"/>
              <a:ext cx="64" cy="104"/>
            </a:xfrm>
            <a:custGeom>
              <a:avLst/>
              <a:gdLst>
                <a:gd name="T0" fmla="*/ 4 w 128"/>
                <a:gd name="T1" fmla="*/ 6 h 210"/>
                <a:gd name="T2" fmla="*/ 4 w 128"/>
                <a:gd name="T3" fmla="*/ 5 h 210"/>
                <a:gd name="T4" fmla="*/ 3 w 128"/>
                <a:gd name="T5" fmla="*/ 0 h 210"/>
                <a:gd name="T6" fmla="*/ 0 w 128"/>
                <a:gd name="T7" fmla="*/ 0 h 210"/>
                <a:gd name="T8" fmla="*/ 2 w 128"/>
                <a:gd name="T9" fmla="*/ 6 h 210"/>
                <a:gd name="T10" fmla="*/ 2 w 128"/>
                <a:gd name="T11" fmla="*/ 6 h 210"/>
                <a:gd name="T12" fmla="*/ 4 w 128"/>
                <a:gd name="T13" fmla="*/ 6 h 210"/>
                <a:gd name="T14" fmla="*/ 0 60000 65536"/>
                <a:gd name="T15" fmla="*/ 0 60000 65536"/>
                <a:gd name="T16" fmla="*/ 0 60000 65536"/>
                <a:gd name="T17" fmla="*/ 0 60000 65536"/>
                <a:gd name="T18" fmla="*/ 0 60000 65536"/>
                <a:gd name="T19" fmla="*/ 0 60000 65536"/>
                <a:gd name="T20" fmla="*/ 0 60000 65536"/>
                <a:gd name="T21" fmla="*/ 0 w 128"/>
                <a:gd name="T22" fmla="*/ 0 h 210"/>
                <a:gd name="T23" fmla="*/ 128 w 128"/>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210">
                  <a:moveTo>
                    <a:pt x="128" y="193"/>
                  </a:moveTo>
                  <a:lnTo>
                    <a:pt x="128" y="191"/>
                  </a:lnTo>
                  <a:lnTo>
                    <a:pt x="83" y="0"/>
                  </a:lnTo>
                  <a:lnTo>
                    <a:pt x="0" y="19"/>
                  </a:lnTo>
                  <a:lnTo>
                    <a:pt x="45" y="210"/>
                  </a:lnTo>
                  <a:lnTo>
                    <a:pt x="45" y="209"/>
                  </a:lnTo>
                  <a:lnTo>
                    <a:pt x="128"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4" name="Freeform 644"/>
            <p:cNvSpPr>
              <a:spLocks/>
            </p:cNvSpPr>
            <p:nvPr/>
          </p:nvSpPr>
          <p:spPr bwMode="auto">
            <a:xfrm>
              <a:off x="2905" y="3156"/>
              <a:ext cx="61" cy="116"/>
            </a:xfrm>
            <a:custGeom>
              <a:avLst/>
              <a:gdLst>
                <a:gd name="T0" fmla="*/ 4 w 121"/>
                <a:gd name="T1" fmla="*/ 7 h 231"/>
                <a:gd name="T2" fmla="*/ 4 w 121"/>
                <a:gd name="T3" fmla="*/ 7 h 231"/>
                <a:gd name="T4" fmla="*/ 3 w 121"/>
                <a:gd name="T5" fmla="*/ 0 h 231"/>
                <a:gd name="T6" fmla="*/ 0 w 121"/>
                <a:gd name="T7" fmla="*/ 1 h 231"/>
                <a:gd name="T8" fmla="*/ 2 w 121"/>
                <a:gd name="T9" fmla="*/ 8 h 231"/>
                <a:gd name="T10" fmla="*/ 2 w 121"/>
                <a:gd name="T11" fmla="*/ 8 h 231"/>
                <a:gd name="T12" fmla="*/ 4 w 121"/>
                <a:gd name="T13" fmla="*/ 7 h 231"/>
                <a:gd name="T14" fmla="*/ 0 60000 65536"/>
                <a:gd name="T15" fmla="*/ 0 60000 65536"/>
                <a:gd name="T16" fmla="*/ 0 60000 65536"/>
                <a:gd name="T17" fmla="*/ 0 60000 65536"/>
                <a:gd name="T18" fmla="*/ 0 60000 65536"/>
                <a:gd name="T19" fmla="*/ 0 60000 65536"/>
                <a:gd name="T20" fmla="*/ 0 60000 65536"/>
                <a:gd name="T21" fmla="*/ 0 w 121"/>
                <a:gd name="T22" fmla="*/ 0 h 231"/>
                <a:gd name="T23" fmla="*/ 121 w 121"/>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31">
                  <a:moveTo>
                    <a:pt x="121" y="218"/>
                  </a:moveTo>
                  <a:lnTo>
                    <a:pt x="121" y="215"/>
                  </a:lnTo>
                  <a:lnTo>
                    <a:pt x="83" y="0"/>
                  </a:lnTo>
                  <a:lnTo>
                    <a:pt x="0" y="16"/>
                  </a:lnTo>
                  <a:lnTo>
                    <a:pt x="38" y="231"/>
                  </a:lnTo>
                  <a:lnTo>
                    <a:pt x="38" y="228"/>
                  </a:lnTo>
                  <a:lnTo>
                    <a:pt x="121"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5" name="Freeform 645"/>
            <p:cNvSpPr>
              <a:spLocks/>
            </p:cNvSpPr>
            <p:nvPr/>
          </p:nvSpPr>
          <p:spPr bwMode="auto">
            <a:xfrm>
              <a:off x="2924" y="3265"/>
              <a:ext cx="54" cy="129"/>
            </a:xfrm>
            <a:custGeom>
              <a:avLst/>
              <a:gdLst>
                <a:gd name="T0" fmla="*/ 3 w 108"/>
                <a:gd name="T1" fmla="*/ 6 h 257"/>
                <a:gd name="T2" fmla="*/ 4 w 108"/>
                <a:gd name="T3" fmla="*/ 7 h 257"/>
                <a:gd name="T4" fmla="*/ 3 w 108"/>
                <a:gd name="T5" fmla="*/ 0 h 257"/>
                <a:gd name="T6" fmla="*/ 0 w 108"/>
                <a:gd name="T7" fmla="*/ 1 h 257"/>
                <a:gd name="T8" fmla="*/ 1 w 108"/>
                <a:gd name="T9" fmla="*/ 7 h 257"/>
                <a:gd name="T10" fmla="*/ 3 w 108"/>
                <a:gd name="T11" fmla="*/ 9 h 257"/>
                <a:gd name="T12" fmla="*/ 1 w 108"/>
                <a:gd name="T13" fmla="*/ 7 h 257"/>
                <a:gd name="T14" fmla="*/ 1 w 108"/>
                <a:gd name="T15" fmla="*/ 9 h 257"/>
                <a:gd name="T16" fmla="*/ 3 w 108"/>
                <a:gd name="T17" fmla="*/ 9 h 257"/>
                <a:gd name="T18" fmla="*/ 3 w 108"/>
                <a:gd name="T19" fmla="*/ 6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257"/>
                <a:gd name="T32" fmla="*/ 108 w 108"/>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257">
                  <a:moveTo>
                    <a:pt x="67" y="172"/>
                  </a:moveTo>
                  <a:lnTo>
                    <a:pt x="108" y="210"/>
                  </a:lnTo>
                  <a:lnTo>
                    <a:pt x="83" y="0"/>
                  </a:lnTo>
                  <a:lnTo>
                    <a:pt x="0" y="10"/>
                  </a:lnTo>
                  <a:lnTo>
                    <a:pt x="25" y="219"/>
                  </a:lnTo>
                  <a:lnTo>
                    <a:pt x="67" y="257"/>
                  </a:lnTo>
                  <a:lnTo>
                    <a:pt x="25" y="219"/>
                  </a:lnTo>
                  <a:lnTo>
                    <a:pt x="29" y="257"/>
                  </a:lnTo>
                  <a:lnTo>
                    <a:pt x="67" y="257"/>
                  </a:lnTo>
                  <a:lnTo>
                    <a:pt x="67"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6" name="Freeform 646"/>
            <p:cNvSpPr>
              <a:spLocks/>
            </p:cNvSpPr>
            <p:nvPr/>
          </p:nvSpPr>
          <p:spPr bwMode="auto">
            <a:xfrm>
              <a:off x="2937" y="3351"/>
              <a:ext cx="20" cy="43"/>
            </a:xfrm>
            <a:custGeom>
              <a:avLst/>
              <a:gdLst>
                <a:gd name="T0" fmla="*/ 1 w 42"/>
                <a:gd name="T1" fmla="*/ 0 h 85"/>
                <a:gd name="T2" fmla="*/ 1 w 42"/>
                <a:gd name="T3" fmla="*/ 2 h 85"/>
                <a:gd name="T4" fmla="*/ 1 w 42"/>
                <a:gd name="T5" fmla="*/ 2 h 85"/>
                <a:gd name="T6" fmla="*/ 1 w 42"/>
                <a:gd name="T7" fmla="*/ 2 h 85"/>
                <a:gd name="T8" fmla="*/ 1 w 42"/>
                <a:gd name="T9" fmla="*/ 2 h 85"/>
                <a:gd name="T10" fmla="*/ 1 w 42"/>
                <a:gd name="T11" fmla="*/ 3 h 85"/>
                <a:gd name="T12" fmla="*/ 0 w 42"/>
                <a:gd name="T13" fmla="*/ 2 h 85"/>
                <a:gd name="T14" fmla="*/ 0 w 42"/>
                <a:gd name="T15" fmla="*/ 3 h 85"/>
                <a:gd name="T16" fmla="*/ 1 w 42"/>
                <a:gd name="T17" fmla="*/ 3 h 85"/>
                <a:gd name="T18" fmla="*/ 1 w 4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85"/>
                <a:gd name="T32" fmla="*/ 42 w 4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85">
                  <a:moveTo>
                    <a:pt x="42" y="0"/>
                  </a:moveTo>
                  <a:lnTo>
                    <a:pt x="42" y="43"/>
                  </a:lnTo>
                  <a:lnTo>
                    <a:pt x="42" y="85"/>
                  </a:lnTo>
                  <a:lnTo>
                    <a:pt x="0" y="47"/>
                  </a:lnTo>
                  <a:lnTo>
                    <a:pt x="4" y="85"/>
                  </a:lnTo>
                  <a:lnTo>
                    <a:pt x="42" y="85"/>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7" name="Freeform 647"/>
            <p:cNvSpPr>
              <a:spLocks/>
            </p:cNvSpPr>
            <p:nvPr/>
          </p:nvSpPr>
          <p:spPr bwMode="auto">
            <a:xfrm>
              <a:off x="2957" y="3351"/>
              <a:ext cx="108" cy="43"/>
            </a:xfrm>
            <a:custGeom>
              <a:avLst/>
              <a:gdLst>
                <a:gd name="T0" fmla="*/ 7 w 214"/>
                <a:gd name="T1" fmla="*/ 1 h 85"/>
                <a:gd name="T2" fmla="*/ 7 w 214"/>
                <a:gd name="T3" fmla="*/ 0 h 85"/>
                <a:gd name="T4" fmla="*/ 0 w 214"/>
                <a:gd name="T5" fmla="*/ 0 h 85"/>
                <a:gd name="T6" fmla="*/ 0 w 214"/>
                <a:gd name="T7" fmla="*/ 3 h 85"/>
                <a:gd name="T8" fmla="*/ 7 w 214"/>
                <a:gd name="T9" fmla="*/ 3 h 85"/>
                <a:gd name="T10" fmla="*/ 7 w 214"/>
                <a:gd name="T11" fmla="*/ 3 h 85"/>
                <a:gd name="T12" fmla="*/ 7 w 214"/>
                <a:gd name="T13" fmla="*/ 1 h 85"/>
                <a:gd name="T14" fmla="*/ 0 60000 65536"/>
                <a:gd name="T15" fmla="*/ 0 60000 65536"/>
                <a:gd name="T16" fmla="*/ 0 60000 65536"/>
                <a:gd name="T17" fmla="*/ 0 60000 65536"/>
                <a:gd name="T18" fmla="*/ 0 60000 65536"/>
                <a:gd name="T19" fmla="*/ 0 60000 65536"/>
                <a:gd name="T20" fmla="*/ 0 60000 65536"/>
                <a:gd name="T21" fmla="*/ 0 w 214"/>
                <a:gd name="T22" fmla="*/ 0 h 85"/>
                <a:gd name="T23" fmla="*/ 214 w 21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85">
                  <a:moveTo>
                    <a:pt x="214" y="1"/>
                  </a:moveTo>
                  <a:lnTo>
                    <a:pt x="210" y="0"/>
                  </a:lnTo>
                  <a:lnTo>
                    <a:pt x="0" y="0"/>
                  </a:lnTo>
                  <a:lnTo>
                    <a:pt x="0" y="85"/>
                  </a:lnTo>
                  <a:lnTo>
                    <a:pt x="210" y="85"/>
                  </a:lnTo>
                  <a:lnTo>
                    <a:pt x="205" y="84"/>
                  </a:lnTo>
                  <a:lnTo>
                    <a:pt x="21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8" name="Freeform 648"/>
            <p:cNvSpPr>
              <a:spLocks/>
            </p:cNvSpPr>
            <p:nvPr/>
          </p:nvSpPr>
          <p:spPr bwMode="auto">
            <a:xfrm>
              <a:off x="3060" y="3352"/>
              <a:ext cx="85" cy="50"/>
            </a:xfrm>
            <a:custGeom>
              <a:avLst/>
              <a:gdLst>
                <a:gd name="T0" fmla="*/ 5 w 171"/>
                <a:gd name="T1" fmla="*/ 0 h 102"/>
                <a:gd name="T2" fmla="*/ 4 w 171"/>
                <a:gd name="T3" fmla="*/ 0 h 102"/>
                <a:gd name="T4" fmla="*/ 0 w 171"/>
                <a:gd name="T5" fmla="*/ 0 h 102"/>
                <a:gd name="T6" fmla="*/ 0 w 171"/>
                <a:gd name="T7" fmla="*/ 2 h 102"/>
                <a:gd name="T8" fmla="*/ 4 w 171"/>
                <a:gd name="T9" fmla="*/ 3 h 102"/>
                <a:gd name="T10" fmla="*/ 4 w 171"/>
                <a:gd name="T11" fmla="*/ 3 h 102"/>
                <a:gd name="T12" fmla="*/ 5 w 171"/>
                <a:gd name="T13" fmla="*/ 0 h 102"/>
                <a:gd name="T14" fmla="*/ 5 w 171"/>
                <a:gd name="T15" fmla="*/ 0 h 102"/>
                <a:gd name="T16" fmla="*/ 4 w 171"/>
                <a:gd name="T17" fmla="*/ 0 h 102"/>
                <a:gd name="T18" fmla="*/ 5 w 17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102"/>
                <a:gd name="T32" fmla="*/ 171 w 17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102">
                  <a:moveTo>
                    <a:pt x="171" y="22"/>
                  </a:moveTo>
                  <a:lnTo>
                    <a:pt x="156" y="19"/>
                  </a:lnTo>
                  <a:lnTo>
                    <a:pt x="9" y="0"/>
                  </a:lnTo>
                  <a:lnTo>
                    <a:pt x="0" y="83"/>
                  </a:lnTo>
                  <a:lnTo>
                    <a:pt x="146" y="102"/>
                  </a:lnTo>
                  <a:lnTo>
                    <a:pt x="131" y="98"/>
                  </a:lnTo>
                  <a:lnTo>
                    <a:pt x="169" y="22"/>
                  </a:lnTo>
                  <a:lnTo>
                    <a:pt x="164" y="20"/>
                  </a:lnTo>
                  <a:lnTo>
                    <a:pt x="157" y="19"/>
                  </a:lnTo>
                  <a:lnTo>
                    <a:pt x="17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69" name="Freeform 649"/>
            <p:cNvSpPr>
              <a:spLocks/>
            </p:cNvSpPr>
            <p:nvPr/>
          </p:nvSpPr>
          <p:spPr bwMode="auto">
            <a:xfrm>
              <a:off x="3126" y="3363"/>
              <a:ext cx="71" cy="61"/>
            </a:xfrm>
            <a:custGeom>
              <a:avLst/>
              <a:gdLst>
                <a:gd name="T0" fmla="*/ 5 w 142"/>
                <a:gd name="T1" fmla="*/ 2 h 122"/>
                <a:gd name="T2" fmla="*/ 4 w 142"/>
                <a:gd name="T3" fmla="*/ 2 h 122"/>
                <a:gd name="T4" fmla="*/ 2 w 142"/>
                <a:gd name="T5" fmla="*/ 0 h 122"/>
                <a:gd name="T6" fmla="*/ 0 w 142"/>
                <a:gd name="T7" fmla="*/ 3 h 122"/>
                <a:gd name="T8" fmla="*/ 3 w 142"/>
                <a:gd name="T9" fmla="*/ 4 h 122"/>
                <a:gd name="T10" fmla="*/ 3 w 142"/>
                <a:gd name="T11" fmla="*/ 4 h 122"/>
                <a:gd name="T12" fmla="*/ 5 w 142"/>
                <a:gd name="T13" fmla="*/ 2 h 122"/>
                <a:gd name="T14" fmla="*/ 5 w 142"/>
                <a:gd name="T15" fmla="*/ 2 h 122"/>
                <a:gd name="T16" fmla="*/ 4 w 142"/>
                <a:gd name="T17" fmla="*/ 2 h 122"/>
                <a:gd name="T18" fmla="*/ 5 w 142"/>
                <a:gd name="T19" fmla="*/ 2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22"/>
                <a:gd name="T32" fmla="*/ 142 w 142"/>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22">
                  <a:moveTo>
                    <a:pt x="142" y="59"/>
                  </a:moveTo>
                  <a:lnTo>
                    <a:pt x="128" y="46"/>
                  </a:lnTo>
                  <a:lnTo>
                    <a:pt x="40" y="0"/>
                  </a:lnTo>
                  <a:lnTo>
                    <a:pt x="0" y="76"/>
                  </a:lnTo>
                  <a:lnTo>
                    <a:pt x="89" y="122"/>
                  </a:lnTo>
                  <a:lnTo>
                    <a:pt x="75" y="110"/>
                  </a:lnTo>
                  <a:lnTo>
                    <a:pt x="142" y="59"/>
                  </a:lnTo>
                  <a:lnTo>
                    <a:pt x="136" y="51"/>
                  </a:lnTo>
                  <a:lnTo>
                    <a:pt x="127" y="46"/>
                  </a:lnTo>
                  <a:lnTo>
                    <a:pt x="14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0" name="Freeform 650"/>
            <p:cNvSpPr>
              <a:spLocks/>
            </p:cNvSpPr>
            <p:nvPr/>
          </p:nvSpPr>
          <p:spPr bwMode="auto">
            <a:xfrm>
              <a:off x="3163" y="3386"/>
              <a:ext cx="34" cy="31"/>
            </a:xfrm>
            <a:custGeom>
              <a:avLst/>
              <a:gdLst>
                <a:gd name="T0" fmla="*/ 3 w 67"/>
                <a:gd name="T1" fmla="*/ 0 h 64"/>
                <a:gd name="T2" fmla="*/ 2 w 67"/>
                <a:gd name="T3" fmla="*/ 1 h 64"/>
                <a:gd name="T4" fmla="*/ 2 w 67"/>
                <a:gd name="T5" fmla="*/ 1 h 64"/>
                <a:gd name="T6" fmla="*/ 2 w 67"/>
                <a:gd name="T7" fmla="*/ 1 h 64"/>
                <a:gd name="T8" fmla="*/ 2 w 67"/>
                <a:gd name="T9" fmla="*/ 1 h 64"/>
                <a:gd name="T10" fmla="*/ 0 w 67"/>
                <a:gd name="T11" fmla="*/ 1 h 64"/>
                <a:gd name="T12" fmla="*/ 3 w 67"/>
                <a:gd name="T13" fmla="*/ 0 h 64"/>
                <a:gd name="T14" fmla="*/ 2 w 67"/>
                <a:gd name="T15" fmla="*/ 0 h 64"/>
                <a:gd name="T16" fmla="*/ 2 w 67"/>
                <a:gd name="T17" fmla="*/ 0 h 64"/>
                <a:gd name="T18" fmla="*/ 3 w 6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64"/>
                <a:gd name="T32" fmla="*/ 67 w 6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64">
                  <a:moveTo>
                    <a:pt x="67" y="13"/>
                  </a:moveTo>
                  <a:lnTo>
                    <a:pt x="34" y="38"/>
                  </a:lnTo>
                  <a:lnTo>
                    <a:pt x="0" y="64"/>
                  </a:lnTo>
                  <a:lnTo>
                    <a:pt x="67" y="13"/>
                  </a:lnTo>
                  <a:lnTo>
                    <a:pt x="61" y="5"/>
                  </a:lnTo>
                  <a:lnTo>
                    <a:pt x="52" y="0"/>
                  </a:lnTo>
                  <a:lnTo>
                    <a:pt x="6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1" name="Freeform 651"/>
            <p:cNvSpPr>
              <a:spLocks/>
            </p:cNvSpPr>
            <p:nvPr/>
          </p:nvSpPr>
          <p:spPr bwMode="auto">
            <a:xfrm>
              <a:off x="3163" y="3392"/>
              <a:ext cx="69" cy="66"/>
            </a:xfrm>
            <a:custGeom>
              <a:avLst/>
              <a:gdLst>
                <a:gd name="T0" fmla="*/ 4 w 139"/>
                <a:gd name="T1" fmla="*/ 4 h 132"/>
                <a:gd name="T2" fmla="*/ 4 w 139"/>
                <a:gd name="T3" fmla="*/ 3 h 132"/>
                <a:gd name="T4" fmla="*/ 2 w 139"/>
                <a:gd name="T5" fmla="*/ 0 h 132"/>
                <a:gd name="T6" fmla="*/ 0 w 139"/>
                <a:gd name="T7" fmla="*/ 2 h 132"/>
                <a:gd name="T8" fmla="*/ 2 w 139"/>
                <a:gd name="T9" fmla="*/ 5 h 132"/>
                <a:gd name="T10" fmla="*/ 1 w 139"/>
                <a:gd name="T11" fmla="*/ 4 h 132"/>
                <a:gd name="T12" fmla="*/ 4 w 139"/>
                <a:gd name="T13" fmla="*/ 4 h 132"/>
                <a:gd name="T14" fmla="*/ 4 w 139"/>
                <a:gd name="T15" fmla="*/ 3 h 132"/>
                <a:gd name="T16" fmla="*/ 4 w 139"/>
                <a:gd name="T17" fmla="*/ 3 h 132"/>
                <a:gd name="T18" fmla="*/ 4 w 139"/>
                <a:gd name="T19" fmla="*/ 4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32"/>
                <a:gd name="T32" fmla="*/ 139 w 139"/>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32">
                  <a:moveTo>
                    <a:pt x="139" y="99"/>
                  </a:moveTo>
                  <a:lnTo>
                    <a:pt x="131" y="82"/>
                  </a:lnTo>
                  <a:lnTo>
                    <a:pt x="67" y="0"/>
                  </a:lnTo>
                  <a:lnTo>
                    <a:pt x="0" y="51"/>
                  </a:lnTo>
                  <a:lnTo>
                    <a:pt x="64" y="132"/>
                  </a:lnTo>
                  <a:lnTo>
                    <a:pt x="56" y="115"/>
                  </a:lnTo>
                  <a:lnTo>
                    <a:pt x="139" y="99"/>
                  </a:lnTo>
                  <a:lnTo>
                    <a:pt x="136" y="90"/>
                  </a:lnTo>
                  <a:lnTo>
                    <a:pt x="131" y="82"/>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2" name="Freeform 652"/>
            <p:cNvSpPr>
              <a:spLocks/>
            </p:cNvSpPr>
            <p:nvPr/>
          </p:nvSpPr>
          <p:spPr bwMode="auto">
            <a:xfrm>
              <a:off x="3191" y="3442"/>
              <a:ext cx="51" cy="63"/>
            </a:xfrm>
            <a:custGeom>
              <a:avLst/>
              <a:gdLst>
                <a:gd name="T0" fmla="*/ 4 w 101"/>
                <a:gd name="T1" fmla="*/ 3 h 128"/>
                <a:gd name="T2" fmla="*/ 4 w 101"/>
                <a:gd name="T3" fmla="*/ 3 h 128"/>
                <a:gd name="T4" fmla="*/ 3 w 101"/>
                <a:gd name="T5" fmla="*/ 0 h 128"/>
                <a:gd name="T6" fmla="*/ 0 w 101"/>
                <a:gd name="T7" fmla="*/ 0 h 128"/>
                <a:gd name="T8" fmla="*/ 1 w 101"/>
                <a:gd name="T9" fmla="*/ 3 h 128"/>
                <a:gd name="T10" fmla="*/ 1 w 101"/>
                <a:gd name="T11" fmla="*/ 3 h 128"/>
                <a:gd name="T12" fmla="*/ 4 w 101"/>
                <a:gd name="T13" fmla="*/ 3 h 128"/>
                <a:gd name="T14" fmla="*/ 0 60000 65536"/>
                <a:gd name="T15" fmla="*/ 0 60000 65536"/>
                <a:gd name="T16" fmla="*/ 0 60000 65536"/>
                <a:gd name="T17" fmla="*/ 0 60000 65536"/>
                <a:gd name="T18" fmla="*/ 0 60000 65536"/>
                <a:gd name="T19" fmla="*/ 0 60000 65536"/>
                <a:gd name="T20" fmla="*/ 0 60000 65536"/>
                <a:gd name="T21" fmla="*/ 0 w 101"/>
                <a:gd name="T22" fmla="*/ 0 h 128"/>
                <a:gd name="T23" fmla="*/ 101 w 101"/>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28">
                  <a:moveTo>
                    <a:pt x="100" y="105"/>
                  </a:moveTo>
                  <a:lnTo>
                    <a:pt x="101" y="108"/>
                  </a:lnTo>
                  <a:lnTo>
                    <a:pt x="83" y="0"/>
                  </a:lnTo>
                  <a:lnTo>
                    <a:pt x="0" y="16"/>
                  </a:lnTo>
                  <a:lnTo>
                    <a:pt x="18" y="124"/>
                  </a:lnTo>
                  <a:lnTo>
                    <a:pt x="19" y="128"/>
                  </a:lnTo>
                  <a:lnTo>
                    <a:pt x="100"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3" name="Freeform 653"/>
            <p:cNvSpPr>
              <a:spLocks/>
            </p:cNvSpPr>
            <p:nvPr/>
          </p:nvSpPr>
          <p:spPr bwMode="auto">
            <a:xfrm>
              <a:off x="3201" y="3494"/>
              <a:ext cx="52" cy="47"/>
            </a:xfrm>
            <a:custGeom>
              <a:avLst/>
              <a:gdLst>
                <a:gd name="T0" fmla="*/ 3 w 105"/>
                <a:gd name="T1" fmla="*/ 3 h 93"/>
                <a:gd name="T2" fmla="*/ 3 w 105"/>
                <a:gd name="T3" fmla="*/ 2 h 93"/>
                <a:gd name="T4" fmla="*/ 2 w 105"/>
                <a:gd name="T5" fmla="*/ 0 h 93"/>
                <a:gd name="T6" fmla="*/ 0 w 105"/>
                <a:gd name="T7" fmla="*/ 1 h 93"/>
                <a:gd name="T8" fmla="*/ 0 w 105"/>
                <a:gd name="T9" fmla="*/ 3 h 93"/>
                <a:gd name="T10" fmla="*/ 0 w 105"/>
                <a:gd name="T11" fmla="*/ 2 h 93"/>
                <a:gd name="T12" fmla="*/ 3 w 105"/>
                <a:gd name="T13" fmla="*/ 3 h 93"/>
                <a:gd name="T14" fmla="*/ 3 w 105"/>
                <a:gd name="T15" fmla="*/ 3 h 93"/>
                <a:gd name="T16" fmla="*/ 3 w 105"/>
                <a:gd name="T17" fmla="*/ 2 h 93"/>
                <a:gd name="T18" fmla="*/ 3 w 105"/>
                <a:gd name="T19" fmla="*/ 3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3"/>
                <a:gd name="T32" fmla="*/ 105 w 10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3">
                  <a:moveTo>
                    <a:pt x="98" y="93"/>
                  </a:moveTo>
                  <a:lnTo>
                    <a:pt x="100" y="63"/>
                  </a:lnTo>
                  <a:lnTo>
                    <a:pt x="81" y="0"/>
                  </a:lnTo>
                  <a:lnTo>
                    <a:pt x="0" y="23"/>
                  </a:lnTo>
                  <a:lnTo>
                    <a:pt x="20" y="86"/>
                  </a:lnTo>
                  <a:lnTo>
                    <a:pt x="22" y="56"/>
                  </a:lnTo>
                  <a:lnTo>
                    <a:pt x="98" y="93"/>
                  </a:lnTo>
                  <a:lnTo>
                    <a:pt x="105" y="78"/>
                  </a:lnTo>
                  <a:lnTo>
                    <a:pt x="99" y="62"/>
                  </a:lnTo>
                  <a:lnTo>
                    <a:pt x="98"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4" name="Freeform 654"/>
            <p:cNvSpPr>
              <a:spLocks/>
            </p:cNvSpPr>
            <p:nvPr/>
          </p:nvSpPr>
          <p:spPr bwMode="auto">
            <a:xfrm>
              <a:off x="3212" y="3522"/>
              <a:ext cx="41" cy="19"/>
            </a:xfrm>
            <a:custGeom>
              <a:avLst/>
              <a:gdLst>
                <a:gd name="T0" fmla="*/ 2 w 83"/>
                <a:gd name="T1" fmla="*/ 2 h 37"/>
                <a:gd name="T2" fmla="*/ 1 w 83"/>
                <a:gd name="T3" fmla="*/ 1 h 37"/>
                <a:gd name="T4" fmla="*/ 1 w 83"/>
                <a:gd name="T5" fmla="*/ 1 h 37"/>
                <a:gd name="T6" fmla="*/ 1 w 83"/>
                <a:gd name="T7" fmla="*/ 1 h 37"/>
                <a:gd name="T8" fmla="*/ 1 w 83"/>
                <a:gd name="T9" fmla="*/ 1 h 37"/>
                <a:gd name="T10" fmla="*/ 0 w 83"/>
                <a:gd name="T11" fmla="*/ 0 h 37"/>
                <a:gd name="T12" fmla="*/ 2 w 83"/>
                <a:gd name="T13" fmla="*/ 2 h 37"/>
                <a:gd name="T14" fmla="*/ 2 w 83"/>
                <a:gd name="T15" fmla="*/ 1 h 37"/>
                <a:gd name="T16" fmla="*/ 2 w 83"/>
                <a:gd name="T17" fmla="*/ 1 h 37"/>
                <a:gd name="T18" fmla="*/ 2 w 83"/>
                <a:gd name="T19" fmla="*/ 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37"/>
                <a:gd name="T32" fmla="*/ 83 w 83"/>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37">
                  <a:moveTo>
                    <a:pt x="76" y="37"/>
                  </a:moveTo>
                  <a:lnTo>
                    <a:pt x="38" y="19"/>
                  </a:lnTo>
                  <a:lnTo>
                    <a:pt x="0" y="0"/>
                  </a:lnTo>
                  <a:lnTo>
                    <a:pt x="76" y="37"/>
                  </a:lnTo>
                  <a:lnTo>
                    <a:pt x="83" y="22"/>
                  </a:lnTo>
                  <a:lnTo>
                    <a:pt x="77" y="6"/>
                  </a:lnTo>
                  <a:lnTo>
                    <a:pt x="7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5" name="Freeform 655"/>
            <p:cNvSpPr>
              <a:spLocks/>
            </p:cNvSpPr>
            <p:nvPr/>
          </p:nvSpPr>
          <p:spPr bwMode="auto">
            <a:xfrm>
              <a:off x="3193" y="3522"/>
              <a:ext cx="57" cy="66"/>
            </a:xfrm>
            <a:custGeom>
              <a:avLst/>
              <a:gdLst>
                <a:gd name="T0" fmla="*/ 3 w 114"/>
                <a:gd name="T1" fmla="*/ 5 h 132"/>
                <a:gd name="T2" fmla="*/ 3 w 114"/>
                <a:gd name="T3" fmla="*/ 4 h 132"/>
                <a:gd name="T4" fmla="*/ 4 w 114"/>
                <a:gd name="T5" fmla="*/ 2 h 132"/>
                <a:gd name="T6" fmla="*/ 2 w 114"/>
                <a:gd name="T7" fmla="*/ 0 h 132"/>
                <a:gd name="T8" fmla="*/ 0 w 114"/>
                <a:gd name="T9" fmla="*/ 3 h 132"/>
                <a:gd name="T10" fmla="*/ 1 w 114"/>
                <a:gd name="T11" fmla="*/ 3 h 132"/>
                <a:gd name="T12" fmla="*/ 3 w 114"/>
                <a:gd name="T13" fmla="*/ 5 h 132"/>
                <a:gd name="T14" fmla="*/ 3 w 114"/>
                <a:gd name="T15" fmla="*/ 4 h 132"/>
                <a:gd name="T16" fmla="*/ 3 w 114"/>
                <a:gd name="T17" fmla="*/ 4 h 132"/>
                <a:gd name="T18" fmla="*/ 3 w 114"/>
                <a:gd name="T19" fmla="*/ 5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32"/>
                <a:gd name="T32" fmla="*/ 114 w 114"/>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32">
                  <a:moveTo>
                    <a:pt x="68" y="132"/>
                  </a:moveTo>
                  <a:lnTo>
                    <a:pt x="76" y="120"/>
                  </a:lnTo>
                  <a:lnTo>
                    <a:pt x="114" y="37"/>
                  </a:lnTo>
                  <a:lnTo>
                    <a:pt x="38" y="0"/>
                  </a:lnTo>
                  <a:lnTo>
                    <a:pt x="0" y="83"/>
                  </a:lnTo>
                  <a:lnTo>
                    <a:pt x="8" y="72"/>
                  </a:lnTo>
                  <a:lnTo>
                    <a:pt x="68" y="132"/>
                  </a:lnTo>
                  <a:lnTo>
                    <a:pt x="73" y="127"/>
                  </a:lnTo>
                  <a:lnTo>
                    <a:pt x="76" y="120"/>
                  </a:lnTo>
                  <a:lnTo>
                    <a:pt x="6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6" name="Freeform 656"/>
            <p:cNvSpPr>
              <a:spLocks/>
            </p:cNvSpPr>
            <p:nvPr/>
          </p:nvSpPr>
          <p:spPr bwMode="auto">
            <a:xfrm>
              <a:off x="3143" y="3558"/>
              <a:ext cx="84" cy="89"/>
            </a:xfrm>
            <a:custGeom>
              <a:avLst/>
              <a:gdLst>
                <a:gd name="T0" fmla="*/ 2 w 167"/>
                <a:gd name="T1" fmla="*/ 6 h 178"/>
                <a:gd name="T2" fmla="*/ 2 w 167"/>
                <a:gd name="T3" fmla="*/ 6 h 178"/>
                <a:gd name="T4" fmla="*/ 6 w 167"/>
                <a:gd name="T5" fmla="*/ 2 h 178"/>
                <a:gd name="T6" fmla="*/ 4 w 167"/>
                <a:gd name="T7" fmla="*/ 0 h 178"/>
                <a:gd name="T8" fmla="*/ 0 w 167"/>
                <a:gd name="T9" fmla="*/ 4 h 178"/>
                <a:gd name="T10" fmla="*/ 1 w 167"/>
                <a:gd name="T11" fmla="*/ 4 h 178"/>
                <a:gd name="T12" fmla="*/ 2 w 167"/>
                <a:gd name="T13" fmla="*/ 6 h 178"/>
                <a:gd name="T14" fmla="*/ 2 w 167"/>
                <a:gd name="T15" fmla="*/ 6 h 178"/>
                <a:gd name="T16" fmla="*/ 2 w 167"/>
                <a:gd name="T17" fmla="*/ 6 h 178"/>
                <a:gd name="T18" fmla="*/ 2 w 167"/>
                <a:gd name="T19" fmla="*/ 6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78"/>
                <a:gd name="T32" fmla="*/ 167 w 167"/>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78">
                  <a:moveTo>
                    <a:pt x="44" y="178"/>
                  </a:moveTo>
                  <a:lnTo>
                    <a:pt x="60" y="168"/>
                  </a:lnTo>
                  <a:lnTo>
                    <a:pt x="167" y="60"/>
                  </a:lnTo>
                  <a:lnTo>
                    <a:pt x="107" y="0"/>
                  </a:lnTo>
                  <a:lnTo>
                    <a:pt x="0" y="108"/>
                  </a:lnTo>
                  <a:lnTo>
                    <a:pt x="16" y="98"/>
                  </a:lnTo>
                  <a:lnTo>
                    <a:pt x="44" y="178"/>
                  </a:lnTo>
                  <a:lnTo>
                    <a:pt x="53" y="175"/>
                  </a:lnTo>
                  <a:lnTo>
                    <a:pt x="60" y="168"/>
                  </a:lnTo>
                  <a:lnTo>
                    <a:pt x="44"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7" name="Freeform 657"/>
            <p:cNvSpPr>
              <a:spLocks/>
            </p:cNvSpPr>
            <p:nvPr/>
          </p:nvSpPr>
          <p:spPr bwMode="auto">
            <a:xfrm>
              <a:off x="3087" y="3607"/>
              <a:ext cx="78" cy="63"/>
            </a:xfrm>
            <a:custGeom>
              <a:avLst/>
              <a:gdLst>
                <a:gd name="T0" fmla="*/ 1 w 156"/>
                <a:gd name="T1" fmla="*/ 4 h 125"/>
                <a:gd name="T2" fmla="*/ 1 w 156"/>
                <a:gd name="T3" fmla="*/ 4 h 125"/>
                <a:gd name="T4" fmla="*/ 5 w 156"/>
                <a:gd name="T5" fmla="*/ 3 h 125"/>
                <a:gd name="T6" fmla="*/ 4 w 156"/>
                <a:gd name="T7" fmla="*/ 0 h 125"/>
                <a:gd name="T8" fmla="*/ 0 w 156"/>
                <a:gd name="T9" fmla="*/ 2 h 125"/>
                <a:gd name="T10" fmla="*/ 1 w 156"/>
                <a:gd name="T11" fmla="*/ 2 h 125"/>
                <a:gd name="T12" fmla="*/ 1 w 156"/>
                <a:gd name="T13" fmla="*/ 4 h 125"/>
                <a:gd name="T14" fmla="*/ 0 60000 65536"/>
                <a:gd name="T15" fmla="*/ 0 60000 65536"/>
                <a:gd name="T16" fmla="*/ 0 60000 65536"/>
                <a:gd name="T17" fmla="*/ 0 60000 65536"/>
                <a:gd name="T18" fmla="*/ 0 60000 65536"/>
                <a:gd name="T19" fmla="*/ 0 60000 65536"/>
                <a:gd name="T20" fmla="*/ 0 60000 65536"/>
                <a:gd name="T21" fmla="*/ 0 w 156"/>
                <a:gd name="T22" fmla="*/ 0 h 125"/>
                <a:gd name="T23" fmla="*/ 156 w 156"/>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25">
                  <a:moveTo>
                    <a:pt x="20" y="125"/>
                  </a:moveTo>
                  <a:lnTo>
                    <a:pt x="28" y="124"/>
                  </a:lnTo>
                  <a:lnTo>
                    <a:pt x="156" y="80"/>
                  </a:lnTo>
                  <a:lnTo>
                    <a:pt x="128" y="0"/>
                  </a:lnTo>
                  <a:lnTo>
                    <a:pt x="0" y="43"/>
                  </a:lnTo>
                  <a:lnTo>
                    <a:pt x="8" y="42"/>
                  </a:lnTo>
                  <a:lnTo>
                    <a:pt x="20"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8" name="Freeform 658"/>
            <p:cNvSpPr>
              <a:spLocks/>
            </p:cNvSpPr>
            <p:nvPr/>
          </p:nvSpPr>
          <p:spPr bwMode="auto">
            <a:xfrm>
              <a:off x="3091" y="3628"/>
              <a:ext cx="6" cy="42"/>
            </a:xfrm>
            <a:custGeom>
              <a:avLst/>
              <a:gdLst>
                <a:gd name="T0" fmla="*/ 1 w 12"/>
                <a:gd name="T1" fmla="*/ 3 h 83"/>
                <a:gd name="T2" fmla="*/ 1 w 12"/>
                <a:gd name="T3" fmla="*/ 2 h 83"/>
                <a:gd name="T4" fmla="*/ 1 w 12"/>
                <a:gd name="T5" fmla="*/ 2 h 83"/>
                <a:gd name="T6" fmla="*/ 1 w 12"/>
                <a:gd name="T7" fmla="*/ 2 h 83"/>
                <a:gd name="T8" fmla="*/ 1 w 12"/>
                <a:gd name="T9" fmla="*/ 2 h 83"/>
                <a:gd name="T10" fmla="*/ 0 w 12"/>
                <a:gd name="T11" fmla="*/ 0 h 83"/>
                <a:gd name="T12" fmla="*/ 1 w 12"/>
                <a:gd name="T13" fmla="*/ 3 h 83"/>
                <a:gd name="T14" fmla="*/ 0 60000 65536"/>
                <a:gd name="T15" fmla="*/ 0 60000 65536"/>
                <a:gd name="T16" fmla="*/ 0 60000 65536"/>
                <a:gd name="T17" fmla="*/ 0 60000 65536"/>
                <a:gd name="T18" fmla="*/ 0 60000 65536"/>
                <a:gd name="T19" fmla="*/ 0 60000 65536"/>
                <a:gd name="T20" fmla="*/ 0 60000 65536"/>
                <a:gd name="T21" fmla="*/ 0 w 12"/>
                <a:gd name="T22" fmla="*/ 0 h 83"/>
                <a:gd name="T23" fmla="*/ 12 w 12"/>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3">
                  <a:moveTo>
                    <a:pt x="12" y="83"/>
                  </a:moveTo>
                  <a:lnTo>
                    <a:pt x="6" y="42"/>
                  </a:lnTo>
                  <a:lnTo>
                    <a:pt x="0" y="0"/>
                  </a:lnTo>
                  <a:lnTo>
                    <a:pt x="12"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79" name="Freeform 659"/>
            <p:cNvSpPr>
              <a:spLocks/>
            </p:cNvSpPr>
            <p:nvPr/>
          </p:nvSpPr>
          <p:spPr bwMode="auto">
            <a:xfrm>
              <a:off x="3025" y="3628"/>
              <a:ext cx="72" cy="52"/>
            </a:xfrm>
            <a:custGeom>
              <a:avLst/>
              <a:gdLst>
                <a:gd name="T0" fmla="*/ 1 w 143"/>
                <a:gd name="T1" fmla="*/ 4 h 104"/>
                <a:gd name="T2" fmla="*/ 1 w 143"/>
                <a:gd name="T3" fmla="*/ 4 h 104"/>
                <a:gd name="T4" fmla="*/ 5 w 143"/>
                <a:gd name="T5" fmla="*/ 3 h 104"/>
                <a:gd name="T6" fmla="*/ 5 w 143"/>
                <a:gd name="T7" fmla="*/ 0 h 104"/>
                <a:gd name="T8" fmla="*/ 1 w 143"/>
                <a:gd name="T9" fmla="*/ 1 h 104"/>
                <a:gd name="T10" fmla="*/ 1 w 143"/>
                <a:gd name="T11" fmla="*/ 1 h 104"/>
                <a:gd name="T12" fmla="*/ 0 w 143"/>
                <a:gd name="T13" fmla="*/ 4 h 104"/>
                <a:gd name="T14" fmla="*/ 1 w 143"/>
                <a:gd name="T15" fmla="*/ 4 h 104"/>
                <a:gd name="T16" fmla="*/ 1 w 143"/>
                <a:gd name="T17" fmla="*/ 4 h 104"/>
                <a:gd name="T18" fmla="*/ 1 w 143"/>
                <a:gd name="T19" fmla="*/ 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104"/>
                <a:gd name="T32" fmla="*/ 143 w 143"/>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104">
                  <a:moveTo>
                    <a:pt x="1" y="103"/>
                  </a:moveTo>
                  <a:lnTo>
                    <a:pt x="16" y="103"/>
                  </a:lnTo>
                  <a:lnTo>
                    <a:pt x="143" y="83"/>
                  </a:lnTo>
                  <a:lnTo>
                    <a:pt x="131" y="0"/>
                  </a:lnTo>
                  <a:lnTo>
                    <a:pt x="5" y="20"/>
                  </a:lnTo>
                  <a:lnTo>
                    <a:pt x="20" y="20"/>
                  </a:lnTo>
                  <a:lnTo>
                    <a:pt x="0" y="103"/>
                  </a:lnTo>
                  <a:lnTo>
                    <a:pt x="9" y="104"/>
                  </a:lnTo>
                  <a:lnTo>
                    <a:pt x="17" y="103"/>
                  </a:lnTo>
                  <a:lnTo>
                    <a:pt x="1"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0" name="Freeform 660"/>
            <p:cNvSpPr>
              <a:spLocks/>
            </p:cNvSpPr>
            <p:nvPr/>
          </p:nvSpPr>
          <p:spPr bwMode="auto">
            <a:xfrm>
              <a:off x="2981" y="3628"/>
              <a:ext cx="54" cy="51"/>
            </a:xfrm>
            <a:custGeom>
              <a:avLst/>
              <a:gdLst>
                <a:gd name="T0" fmla="*/ 0 w 110"/>
                <a:gd name="T1" fmla="*/ 2 h 103"/>
                <a:gd name="T2" fmla="*/ 0 w 110"/>
                <a:gd name="T3" fmla="*/ 2 h 103"/>
                <a:gd name="T4" fmla="*/ 2 w 110"/>
                <a:gd name="T5" fmla="*/ 3 h 103"/>
                <a:gd name="T6" fmla="*/ 3 w 110"/>
                <a:gd name="T7" fmla="*/ 0 h 103"/>
                <a:gd name="T8" fmla="*/ 0 w 110"/>
                <a:gd name="T9" fmla="*/ 0 h 103"/>
                <a:gd name="T10" fmla="*/ 1 w 110"/>
                <a:gd name="T11" fmla="*/ 0 h 103"/>
                <a:gd name="T12" fmla="*/ 0 w 110"/>
                <a:gd name="T13" fmla="*/ 2 h 103"/>
                <a:gd name="T14" fmla="*/ 0 w 110"/>
                <a:gd name="T15" fmla="*/ 2 h 103"/>
                <a:gd name="T16" fmla="*/ 0 w 110"/>
                <a:gd name="T17" fmla="*/ 2 h 103"/>
                <a:gd name="T18" fmla="*/ 0 w 110"/>
                <a:gd name="T19" fmla="*/ 2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03"/>
                <a:gd name="T32" fmla="*/ 110 w 11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03">
                  <a:moveTo>
                    <a:pt x="0" y="80"/>
                  </a:moveTo>
                  <a:lnTo>
                    <a:pt x="9" y="83"/>
                  </a:lnTo>
                  <a:lnTo>
                    <a:pt x="91" y="103"/>
                  </a:lnTo>
                  <a:lnTo>
                    <a:pt x="110" y="20"/>
                  </a:lnTo>
                  <a:lnTo>
                    <a:pt x="28" y="0"/>
                  </a:lnTo>
                  <a:lnTo>
                    <a:pt x="37" y="4"/>
                  </a:lnTo>
                  <a:lnTo>
                    <a:pt x="0" y="80"/>
                  </a:lnTo>
                  <a:lnTo>
                    <a:pt x="4" y="82"/>
                  </a:lnTo>
                  <a:lnTo>
                    <a:pt x="8" y="83"/>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1" name="Freeform 661"/>
            <p:cNvSpPr>
              <a:spLocks/>
            </p:cNvSpPr>
            <p:nvPr/>
          </p:nvSpPr>
          <p:spPr bwMode="auto">
            <a:xfrm>
              <a:off x="2935" y="3603"/>
              <a:ext cx="64" cy="65"/>
            </a:xfrm>
            <a:custGeom>
              <a:avLst/>
              <a:gdLst>
                <a:gd name="T0" fmla="*/ 2 w 128"/>
                <a:gd name="T1" fmla="*/ 3 h 129"/>
                <a:gd name="T2" fmla="*/ 1 w 128"/>
                <a:gd name="T3" fmla="*/ 3 h 129"/>
                <a:gd name="T4" fmla="*/ 3 w 128"/>
                <a:gd name="T5" fmla="*/ 5 h 129"/>
                <a:gd name="T6" fmla="*/ 4 w 128"/>
                <a:gd name="T7" fmla="*/ 2 h 129"/>
                <a:gd name="T8" fmla="*/ 2 w 128"/>
                <a:gd name="T9" fmla="*/ 1 h 129"/>
                <a:gd name="T10" fmla="*/ 0 w 128"/>
                <a:gd name="T11" fmla="*/ 1 h 129"/>
                <a:gd name="T12" fmla="*/ 2 w 128"/>
                <a:gd name="T13" fmla="*/ 1 h 129"/>
                <a:gd name="T14" fmla="*/ 1 w 128"/>
                <a:gd name="T15" fmla="*/ 0 h 129"/>
                <a:gd name="T16" fmla="*/ 1 w 128"/>
                <a:gd name="T17" fmla="*/ 1 h 129"/>
                <a:gd name="T18" fmla="*/ 2 w 128"/>
                <a:gd name="T19" fmla="*/ 3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9"/>
                <a:gd name="T32" fmla="*/ 128 w 12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9">
                  <a:moveTo>
                    <a:pt x="39" y="85"/>
                  </a:moveTo>
                  <a:lnTo>
                    <a:pt x="1" y="85"/>
                  </a:lnTo>
                  <a:lnTo>
                    <a:pt x="91" y="129"/>
                  </a:lnTo>
                  <a:lnTo>
                    <a:pt x="128" y="53"/>
                  </a:lnTo>
                  <a:lnTo>
                    <a:pt x="38" y="9"/>
                  </a:lnTo>
                  <a:lnTo>
                    <a:pt x="0" y="9"/>
                  </a:lnTo>
                  <a:lnTo>
                    <a:pt x="38" y="9"/>
                  </a:lnTo>
                  <a:lnTo>
                    <a:pt x="20" y="0"/>
                  </a:lnTo>
                  <a:lnTo>
                    <a:pt x="1" y="9"/>
                  </a:lnTo>
                  <a:lnTo>
                    <a:pt x="39"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2" name="Freeform 662"/>
            <p:cNvSpPr>
              <a:spLocks/>
            </p:cNvSpPr>
            <p:nvPr/>
          </p:nvSpPr>
          <p:spPr bwMode="auto">
            <a:xfrm>
              <a:off x="2935" y="3603"/>
              <a:ext cx="20" cy="43"/>
            </a:xfrm>
            <a:custGeom>
              <a:avLst/>
              <a:gdLst>
                <a:gd name="T0" fmla="*/ 2 w 39"/>
                <a:gd name="T1" fmla="*/ 3 h 85"/>
                <a:gd name="T2" fmla="*/ 1 w 39"/>
                <a:gd name="T3" fmla="*/ 2 h 85"/>
                <a:gd name="T4" fmla="*/ 1 w 39"/>
                <a:gd name="T5" fmla="*/ 2 h 85"/>
                <a:gd name="T6" fmla="*/ 1 w 39"/>
                <a:gd name="T7" fmla="*/ 2 h 85"/>
                <a:gd name="T8" fmla="*/ 1 w 39"/>
                <a:gd name="T9" fmla="*/ 2 h 85"/>
                <a:gd name="T10" fmla="*/ 0 w 39"/>
                <a:gd name="T11" fmla="*/ 1 h 85"/>
                <a:gd name="T12" fmla="*/ 2 w 39"/>
                <a:gd name="T13" fmla="*/ 1 h 85"/>
                <a:gd name="T14" fmla="*/ 1 w 39"/>
                <a:gd name="T15" fmla="*/ 0 h 85"/>
                <a:gd name="T16" fmla="*/ 1 w 39"/>
                <a:gd name="T17" fmla="*/ 1 h 85"/>
                <a:gd name="T18" fmla="*/ 2 w 39"/>
                <a:gd name="T19" fmla="*/ 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5"/>
                <a:gd name="T32" fmla="*/ 39 w 3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5">
                  <a:moveTo>
                    <a:pt x="39" y="85"/>
                  </a:moveTo>
                  <a:lnTo>
                    <a:pt x="20" y="47"/>
                  </a:lnTo>
                  <a:lnTo>
                    <a:pt x="0" y="9"/>
                  </a:lnTo>
                  <a:lnTo>
                    <a:pt x="38" y="9"/>
                  </a:lnTo>
                  <a:lnTo>
                    <a:pt x="20" y="0"/>
                  </a:lnTo>
                  <a:lnTo>
                    <a:pt x="1" y="9"/>
                  </a:lnTo>
                  <a:lnTo>
                    <a:pt x="39"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3" name="Freeform 663"/>
            <p:cNvSpPr>
              <a:spLocks/>
            </p:cNvSpPr>
            <p:nvPr/>
          </p:nvSpPr>
          <p:spPr bwMode="auto">
            <a:xfrm>
              <a:off x="2894" y="3608"/>
              <a:ext cx="61" cy="62"/>
            </a:xfrm>
            <a:custGeom>
              <a:avLst/>
              <a:gdLst>
                <a:gd name="T0" fmla="*/ 1 w 122"/>
                <a:gd name="T1" fmla="*/ 4 h 124"/>
                <a:gd name="T2" fmla="*/ 2 w 122"/>
                <a:gd name="T3" fmla="*/ 4 h 124"/>
                <a:gd name="T4" fmla="*/ 4 w 122"/>
                <a:gd name="T5" fmla="*/ 3 h 124"/>
                <a:gd name="T6" fmla="*/ 3 w 122"/>
                <a:gd name="T7" fmla="*/ 0 h 124"/>
                <a:gd name="T8" fmla="*/ 0 w 122"/>
                <a:gd name="T9" fmla="*/ 2 h 124"/>
                <a:gd name="T10" fmla="*/ 1 w 122"/>
                <a:gd name="T11" fmla="*/ 2 h 124"/>
                <a:gd name="T12" fmla="*/ 1 w 122"/>
                <a:gd name="T13" fmla="*/ 4 h 124"/>
                <a:gd name="T14" fmla="*/ 1 w 122"/>
                <a:gd name="T15" fmla="*/ 4 h 124"/>
                <a:gd name="T16" fmla="*/ 2 w 122"/>
                <a:gd name="T17" fmla="*/ 4 h 124"/>
                <a:gd name="T18" fmla="*/ 1 w 122"/>
                <a:gd name="T19" fmla="*/ 4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24"/>
                <a:gd name="T32" fmla="*/ 122 w 122"/>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24">
                  <a:moveTo>
                    <a:pt x="20" y="124"/>
                  </a:moveTo>
                  <a:lnTo>
                    <a:pt x="39" y="120"/>
                  </a:lnTo>
                  <a:lnTo>
                    <a:pt x="122" y="76"/>
                  </a:lnTo>
                  <a:lnTo>
                    <a:pt x="83" y="0"/>
                  </a:lnTo>
                  <a:lnTo>
                    <a:pt x="0" y="44"/>
                  </a:lnTo>
                  <a:lnTo>
                    <a:pt x="20" y="39"/>
                  </a:lnTo>
                  <a:lnTo>
                    <a:pt x="20" y="124"/>
                  </a:lnTo>
                  <a:lnTo>
                    <a:pt x="29" y="124"/>
                  </a:lnTo>
                  <a:lnTo>
                    <a:pt x="38" y="120"/>
                  </a:lnTo>
                  <a:lnTo>
                    <a:pt x="2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4" name="Freeform 664"/>
            <p:cNvSpPr>
              <a:spLocks/>
            </p:cNvSpPr>
            <p:nvPr/>
          </p:nvSpPr>
          <p:spPr bwMode="auto">
            <a:xfrm>
              <a:off x="2850" y="3628"/>
              <a:ext cx="53" cy="42"/>
            </a:xfrm>
            <a:custGeom>
              <a:avLst/>
              <a:gdLst>
                <a:gd name="T0" fmla="*/ 1 w 106"/>
                <a:gd name="T1" fmla="*/ 2 h 85"/>
                <a:gd name="T2" fmla="*/ 1 w 106"/>
                <a:gd name="T3" fmla="*/ 2 h 85"/>
                <a:gd name="T4" fmla="*/ 4 w 106"/>
                <a:gd name="T5" fmla="*/ 2 h 85"/>
                <a:gd name="T6" fmla="*/ 4 w 106"/>
                <a:gd name="T7" fmla="*/ 0 h 85"/>
                <a:gd name="T8" fmla="*/ 1 w 106"/>
                <a:gd name="T9" fmla="*/ 0 h 85"/>
                <a:gd name="T10" fmla="*/ 0 w 106"/>
                <a:gd name="T11" fmla="*/ 0 h 85"/>
                <a:gd name="T12" fmla="*/ 1 w 106"/>
                <a:gd name="T13" fmla="*/ 2 h 85"/>
                <a:gd name="T14" fmla="*/ 0 60000 65536"/>
                <a:gd name="T15" fmla="*/ 0 60000 65536"/>
                <a:gd name="T16" fmla="*/ 0 60000 65536"/>
                <a:gd name="T17" fmla="*/ 0 60000 65536"/>
                <a:gd name="T18" fmla="*/ 0 60000 65536"/>
                <a:gd name="T19" fmla="*/ 0 60000 65536"/>
                <a:gd name="T20" fmla="*/ 0 60000 65536"/>
                <a:gd name="T21" fmla="*/ 0 w 106"/>
                <a:gd name="T22" fmla="*/ 0 h 85"/>
                <a:gd name="T23" fmla="*/ 106 w 10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85">
                  <a:moveTo>
                    <a:pt x="9" y="84"/>
                  </a:moveTo>
                  <a:lnTo>
                    <a:pt x="4" y="85"/>
                  </a:lnTo>
                  <a:lnTo>
                    <a:pt x="106" y="85"/>
                  </a:lnTo>
                  <a:lnTo>
                    <a:pt x="106" y="0"/>
                  </a:lnTo>
                  <a:lnTo>
                    <a:pt x="4" y="0"/>
                  </a:lnTo>
                  <a:lnTo>
                    <a:pt x="0" y="1"/>
                  </a:lnTo>
                  <a:lnTo>
                    <a:pt x="9"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5" name="Freeform 665"/>
            <p:cNvSpPr>
              <a:spLocks/>
            </p:cNvSpPr>
            <p:nvPr/>
          </p:nvSpPr>
          <p:spPr bwMode="auto">
            <a:xfrm>
              <a:off x="2764" y="3628"/>
              <a:ext cx="91" cy="52"/>
            </a:xfrm>
            <a:custGeom>
              <a:avLst/>
              <a:gdLst>
                <a:gd name="T0" fmla="*/ 1 w 181"/>
                <a:gd name="T1" fmla="*/ 4 h 104"/>
                <a:gd name="T2" fmla="*/ 1 w 181"/>
                <a:gd name="T3" fmla="*/ 4 h 104"/>
                <a:gd name="T4" fmla="*/ 6 w 181"/>
                <a:gd name="T5" fmla="*/ 3 h 104"/>
                <a:gd name="T6" fmla="*/ 6 w 181"/>
                <a:gd name="T7" fmla="*/ 0 h 104"/>
                <a:gd name="T8" fmla="*/ 0 w 181"/>
                <a:gd name="T9" fmla="*/ 1 h 104"/>
                <a:gd name="T10" fmla="*/ 1 w 181"/>
                <a:gd name="T11" fmla="*/ 1 h 104"/>
                <a:gd name="T12" fmla="*/ 1 w 181"/>
                <a:gd name="T13" fmla="*/ 4 h 104"/>
                <a:gd name="T14" fmla="*/ 0 60000 65536"/>
                <a:gd name="T15" fmla="*/ 0 60000 65536"/>
                <a:gd name="T16" fmla="*/ 0 60000 65536"/>
                <a:gd name="T17" fmla="*/ 0 60000 65536"/>
                <a:gd name="T18" fmla="*/ 0 60000 65536"/>
                <a:gd name="T19" fmla="*/ 0 60000 65536"/>
                <a:gd name="T20" fmla="*/ 0 60000 65536"/>
                <a:gd name="T21" fmla="*/ 0 w 181"/>
                <a:gd name="T22" fmla="*/ 0 h 104"/>
                <a:gd name="T23" fmla="*/ 181 w 181"/>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104">
                  <a:moveTo>
                    <a:pt x="5" y="104"/>
                  </a:moveTo>
                  <a:lnTo>
                    <a:pt x="9" y="103"/>
                  </a:lnTo>
                  <a:lnTo>
                    <a:pt x="181" y="83"/>
                  </a:lnTo>
                  <a:lnTo>
                    <a:pt x="172" y="0"/>
                  </a:lnTo>
                  <a:lnTo>
                    <a:pt x="0" y="20"/>
                  </a:lnTo>
                  <a:lnTo>
                    <a:pt x="5" y="19"/>
                  </a:lnTo>
                  <a:lnTo>
                    <a:pt x="5"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6" name="Freeform 666"/>
            <p:cNvSpPr>
              <a:spLocks/>
            </p:cNvSpPr>
            <p:nvPr/>
          </p:nvSpPr>
          <p:spPr bwMode="auto">
            <a:xfrm>
              <a:off x="2767" y="3637"/>
              <a:ext cx="1" cy="43"/>
            </a:xfrm>
            <a:custGeom>
              <a:avLst/>
              <a:gdLst>
                <a:gd name="T0" fmla="*/ 0 w 1"/>
                <a:gd name="T1" fmla="*/ 3 h 85"/>
                <a:gd name="T2" fmla="*/ 0 w 1"/>
                <a:gd name="T3" fmla="*/ 2 h 85"/>
                <a:gd name="T4" fmla="*/ 0 w 1"/>
                <a:gd name="T5" fmla="*/ 2 h 85"/>
                <a:gd name="T6" fmla="*/ 0 w 1"/>
                <a:gd name="T7" fmla="*/ 2 h 85"/>
                <a:gd name="T8" fmla="*/ 0 w 1"/>
                <a:gd name="T9" fmla="*/ 2 h 85"/>
                <a:gd name="T10" fmla="*/ 0 w 1"/>
                <a:gd name="T11" fmla="*/ 0 h 85"/>
                <a:gd name="T12" fmla="*/ 0 w 1"/>
                <a:gd name="T13" fmla="*/ 3 h 85"/>
                <a:gd name="T14" fmla="*/ 0 60000 65536"/>
                <a:gd name="T15" fmla="*/ 0 60000 65536"/>
                <a:gd name="T16" fmla="*/ 0 60000 65536"/>
                <a:gd name="T17" fmla="*/ 0 60000 65536"/>
                <a:gd name="T18" fmla="*/ 0 60000 65536"/>
                <a:gd name="T19" fmla="*/ 0 60000 65536"/>
                <a:gd name="T20" fmla="*/ 0 60000 65536"/>
                <a:gd name="T21" fmla="*/ 0 w 1"/>
                <a:gd name="T22" fmla="*/ 0 h 85"/>
                <a:gd name="T23" fmla="*/ 1 w 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5">
                  <a:moveTo>
                    <a:pt x="0" y="85"/>
                  </a:moveTo>
                  <a:lnTo>
                    <a:pt x="0" y="42"/>
                  </a:lnTo>
                  <a:lnTo>
                    <a:pt x="0" y="0"/>
                  </a:ln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7" name="Freeform 667"/>
            <p:cNvSpPr>
              <a:spLocks/>
            </p:cNvSpPr>
            <p:nvPr/>
          </p:nvSpPr>
          <p:spPr bwMode="auto">
            <a:xfrm>
              <a:off x="2585" y="3637"/>
              <a:ext cx="182" cy="43"/>
            </a:xfrm>
            <a:custGeom>
              <a:avLst/>
              <a:gdLst>
                <a:gd name="T0" fmla="*/ 0 w 365"/>
                <a:gd name="T1" fmla="*/ 3 h 85"/>
                <a:gd name="T2" fmla="*/ 0 w 365"/>
                <a:gd name="T3" fmla="*/ 3 h 85"/>
                <a:gd name="T4" fmla="*/ 11 w 365"/>
                <a:gd name="T5" fmla="*/ 3 h 85"/>
                <a:gd name="T6" fmla="*/ 11 w 365"/>
                <a:gd name="T7" fmla="*/ 0 h 85"/>
                <a:gd name="T8" fmla="*/ 0 w 365"/>
                <a:gd name="T9" fmla="*/ 0 h 85"/>
                <a:gd name="T10" fmla="*/ 0 w 365"/>
                <a:gd name="T11" fmla="*/ 0 h 85"/>
                <a:gd name="T12" fmla="*/ 0 w 365"/>
                <a:gd name="T13" fmla="*/ 3 h 85"/>
                <a:gd name="T14" fmla="*/ 0 60000 65536"/>
                <a:gd name="T15" fmla="*/ 0 60000 65536"/>
                <a:gd name="T16" fmla="*/ 0 60000 65536"/>
                <a:gd name="T17" fmla="*/ 0 60000 65536"/>
                <a:gd name="T18" fmla="*/ 0 60000 65536"/>
                <a:gd name="T19" fmla="*/ 0 60000 65536"/>
                <a:gd name="T20" fmla="*/ 0 60000 65536"/>
                <a:gd name="T21" fmla="*/ 0 w 365"/>
                <a:gd name="T22" fmla="*/ 0 h 85"/>
                <a:gd name="T23" fmla="*/ 365 w 36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85">
                  <a:moveTo>
                    <a:pt x="3" y="85"/>
                  </a:moveTo>
                  <a:lnTo>
                    <a:pt x="2" y="85"/>
                  </a:lnTo>
                  <a:lnTo>
                    <a:pt x="365" y="85"/>
                  </a:lnTo>
                  <a:lnTo>
                    <a:pt x="365" y="0"/>
                  </a:lnTo>
                  <a:lnTo>
                    <a:pt x="2" y="0"/>
                  </a:lnTo>
                  <a:lnTo>
                    <a:pt x="0" y="0"/>
                  </a:lnTo>
                  <a:lnTo>
                    <a:pt x="3"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8" name="Freeform 668"/>
            <p:cNvSpPr>
              <a:spLocks/>
            </p:cNvSpPr>
            <p:nvPr/>
          </p:nvSpPr>
          <p:spPr bwMode="auto">
            <a:xfrm>
              <a:off x="2311" y="3637"/>
              <a:ext cx="275" cy="52"/>
            </a:xfrm>
            <a:custGeom>
              <a:avLst/>
              <a:gdLst>
                <a:gd name="T0" fmla="*/ 0 w 551"/>
                <a:gd name="T1" fmla="*/ 4 h 103"/>
                <a:gd name="T2" fmla="*/ 0 w 551"/>
                <a:gd name="T3" fmla="*/ 4 h 103"/>
                <a:gd name="T4" fmla="*/ 17 w 551"/>
                <a:gd name="T5" fmla="*/ 3 h 103"/>
                <a:gd name="T6" fmla="*/ 17 w 551"/>
                <a:gd name="T7" fmla="*/ 0 h 103"/>
                <a:gd name="T8" fmla="*/ 0 w 551"/>
                <a:gd name="T9" fmla="*/ 1 h 103"/>
                <a:gd name="T10" fmla="*/ 0 w 551"/>
                <a:gd name="T11" fmla="*/ 1 h 103"/>
                <a:gd name="T12" fmla="*/ 0 w 551"/>
                <a:gd name="T13" fmla="*/ 4 h 103"/>
                <a:gd name="T14" fmla="*/ 0 60000 65536"/>
                <a:gd name="T15" fmla="*/ 0 60000 65536"/>
                <a:gd name="T16" fmla="*/ 0 60000 65536"/>
                <a:gd name="T17" fmla="*/ 0 60000 65536"/>
                <a:gd name="T18" fmla="*/ 0 60000 65536"/>
                <a:gd name="T19" fmla="*/ 0 60000 65536"/>
                <a:gd name="T20" fmla="*/ 0 60000 65536"/>
                <a:gd name="T21" fmla="*/ 0 w 551"/>
                <a:gd name="T22" fmla="*/ 0 h 103"/>
                <a:gd name="T23" fmla="*/ 551 w 551"/>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1" h="103">
                  <a:moveTo>
                    <a:pt x="7" y="103"/>
                  </a:moveTo>
                  <a:lnTo>
                    <a:pt x="5" y="103"/>
                  </a:lnTo>
                  <a:lnTo>
                    <a:pt x="551" y="85"/>
                  </a:lnTo>
                  <a:lnTo>
                    <a:pt x="548" y="0"/>
                  </a:lnTo>
                  <a:lnTo>
                    <a:pt x="2" y="18"/>
                  </a:lnTo>
                  <a:lnTo>
                    <a:pt x="0" y="18"/>
                  </a:lnTo>
                  <a:lnTo>
                    <a:pt x="7"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89" name="Freeform 669"/>
            <p:cNvSpPr>
              <a:spLocks/>
            </p:cNvSpPr>
            <p:nvPr/>
          </p:nvSpPr>
          <p:spPr bwMode="auto">
            <a:xfrm>
              <a:off x="2097" y="3647"/>
              <a:ext cx="217" cy="55"/>
            </a:xfrm>
            <a:custGeom>
              <a:avLst/>
              <a:gdLst>
                <a:gd name="T0" fmla="*/ 1 w 433"/>
                <a:gd name="T1" fmla="*/ 3 h 111"/>
                <a:gd name="T2" fmla="*/ 1 w 433"/>
                <a:gd name="T3" fmla="*/ 3 h 111"/>
                <a:gd name="T4" fmla="*/ 14 w 433"/>
                <a:gd name="T5" fmla="*/ 2 h 111"/>
                <a:gd name="T6" fmla="*/ 14 w 433"/>
                <a:gd name="T7" fmla="*/ 0 h 111"/>
                <a:gd name="T8" fmla="*/ 0 w 433"/>
                <a:gd name="T9" fmla="*/ 0 h 111"/>
                <a:gd name="T10" fmla="*/ 0 w 433"/>
                <a:gd name="T11" fmla="*/ 0 h 111"/>
                <a:gd name="T12" fmla="*/ 1 w 433"/>
                <a:gd name="T13" fmla="*/ 3 h 111"/>
                <a:gd name="T14" fmla="*/ 0 60000 65536"/>
                <a:gd name="T15" fmla="*/ 0 60000 65536"/>
                <a:gd name="T16" fmla="*/ 0 60000 65536"/>
                <a:gd name="T17" fmla="*/ 0 60000 65536"/>
                <a:gd name="T18" fmla="*/ 0 60000 65536"/>
                <a:gd name="T19" fmla="*/ 0 60000 65536"/>
                <a:gd name="T20" fmla="*/ 0 60000 65536"/>
                <a:gd name="T21" fmla="*/ 0 w 433"/>
                <a:gd name="T22" fmla="*/ 0 h 111"/>
                <a:gd name="T23" fmla="*/ 433 w 433"/>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111">
                  <a:moveTo>
                    <a:pt x="7" y="111"/>
                  </a:moveTo>
                  <a:lnTo>
                    <a:pt x="7" y="111"/>
                  </a:lnTo>
                  <a:lnTo>
                    <a:pt x="433" y="85"/>
                  </a:lnTo>
                  <a:lnTo>
                    <a:pt x="426" y="0"/>
                  </a:lnTo>
                  <a:lnTo>
                    <a:pt x="0" y="26"/>
                  </a:lnTo>
                  <a:lnTo>
                    <a:pt x="7"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0" name="Freeform 670"/>
            <p:cNvSpPr>
              <a:spLocks/>
            </p:cNvSpPr>
            <p:nvPr/>
          </p:nvSpPr>
          <p:spPr bwMode="auto">
            <a:xfrm>
              <a:off x="2097" y="3659"/>
              <a:ext cx="4" cy="43"/>
            </a:xfrm>
            <a:custGeom>
              <a:avLst/>
              <a:gdLst>
                <a:gd name="T0" fmla="*/ 1 w 7"/>
                <a:gd name="T1" fmla="*/ 3 h 85"/>
                <a:gd name="T2" fmla="*/ 1 w 7"/>
                <a:gd name="T3" fmla="*/ 2 h 85"/>
                <a:gd name="T4" fmla="*/ 1 w 7"/>
                <a:gd name="T5" fmla="*/ 2 h 85"/>
                <a:gd name="T6" fmla="*/ 1 w 7"/>
                <a:gd name="T7" fmla="*/ 2 h 85"/>
                <a:gd name="T8" fmla="*/ 1 w 7"/>
                <a:gd name="T9" fmla="*/ 2 h 85"/>
                <a:gd name="T10" fmla="*/ 0 w 7"/>
                <a:gd name="T11" fmla="*/ 0 h 85"/>
                <a:gd name="T12" fmla="*/ 1 w 7"/>
                <a:gd name="T13" fmla="*/ 3 h 85"/>
                <a:gd name="T14" fmla="*/ 0 60000 65536"/>
                <a:gd name="T15" fmla="*/ 0 60000 65536"/>
                <a:gd name="T16" fmla="*/ 0 60000 65536"/>
                <a:gd name="T17" fmla="*/ 0 60000 65536"/>
                <a:gd name="T18" fmla="*/ 0 60000 65536"/>
                <a:gd name="T19" fmla="*/ 0 60000 65536"/>
                <a:gd name="T20" fmla="*/ 0 60000 65536"/>
                <a:gd name="T21" fmla="*/ 0 w 7"/>
                <a:gd name="T22" fmla="*/ 0 h 85"/>
                <a:gd name="T23" fmla="*/ 7 w 7"/>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5">
                  <a:moveTo>
                    <a:pt x="7" y="85"/>
                  </a:moveTo>
                  <a:lnTo>
                    <a:pt x="3" y="42"/>
                  </a:lnTo>
                  <a:lnTo>
                    <a:pt x="0" y="0"/>
                  </a:lnTo>
                  <a:lnTo>
                    <a:pt x="7"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1" name="Freeform 671"/>
            <p:cNvSpPr>
              <a:spLocks/>
            </p:cNvSpPr>
            <p:nvPr/>
          </p:nvSpPr>
          <p:spPr bwMode="auto">
            <a:xfrm>
              <a:off x="1929" y="3659"/>
              <a:ext cx="172" cy="52"/>
            </a:xfrm>
            <a:custGeom>
              <a:avLst/>
              <a:gdLst>
                <a:gd name="T0" fmla="*/ 1 w 344"/>
                <a:gd name="T1" fmla="*/ 4 h 103"/>
                <a:gd name="T2" fmla="*/ 1 w 344"/>
                <a:gd name="T3" fmla="*/ 4 h 103"/>
                <a:gd name="T4" fmla="*/ 11 w 344"/>
                <a:gd name="T5" fmla="*/ 3 h 103"/>
                <a:gd name="T6" fmla="*/ 11 w 344"/>
                <a:gd name="T7" fmla="*/ 0 h 103"/>
                <a:gd name="T8" fmla="*/ 0 w 344"/>
                <a:gd name="T9" fmla="*/ 1 h 103"/>
                <a:gd name="T10" fmla="*/ 1 w 344"/>
                <a:gd name="T11" fmla="*/ 1 h 103"/>
                <a:gd name="T12" fmla="*/ 1 w 344"/>
                <a:gd name="T13" fmla="*/ 4 h 103"/>
                <a:gd name="T14" fmla="*/ 0 60000 65536"/>
                <a:gd name="T15" fmla="*/ 0 60000 65536"/>
                <a:gd name="T16" fmla="*/ 0 60000 65536"/>
                <a:gd name="T17" fmla="*/ 0 60000 65536"/>
                <a:gd name="T18" fmla="*/ 0 60000 65536"/>
                <a:gd name="T19" fmla="*/ 0 60000 65536"/>
                <a:gd name="T20" fmla="*/ 0 60000 65536"/>
                <a:gd name="T21" fmla="*/ 0 w 344"/>
                <a:gd name="T22" fmla="*/ 0 h 103"/>
                <a:gd name="T23" fmla="*/ 344 w 344"/>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103">
                  <a:moveTo>
                    <a:pt x="5" y="103"/>
                  </a:moveTo>
                  <a:lnTo>
                    <a:pt x="7" y="103"/>
                  </a:lnTo>
                  <a:lnTo>
                    <a:pt x="344" y="85"/>
                  </a:lnTo>
                  <a:lnTo>
                    <a:pt x="337" y="0"/>
                  </a:lnTo>
                  <a:lnTo>
                    <a:pt x="0" y="18"/>
                  </a:lnTo>
                  <a:lnTo>
                    <a:pt x="3" y="18"/>
                  </a:lnTo>
                  <a:lnTo>
                    <a:pt x="5"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2" name="Freeform 672"/>
            <p:cNvSpPr>
              <a:spLocks/>
            </p:cNvSpPr>
            <p:nvPr/>
          </p:nvSpPr>
          <p:spPr bwMode="auto">
            <a:xfrm>
              <a:off x="1738" y="3668"/>
              <a:ext cx="193" cy="53"/>
            </a:xfrm>
            <a:custGeom>
              <a:avLst/>
              <a:gdLst>
                <a:gd name="T0" fmla="*/ 0 w 387"/>
                <a:gd name="T1" fmla="*/ 4 h 105"/>
                <a:gd name="T2" fmla="*/ 0 w 387"/>
                <a:gd name="T3" fmla="*/ 4 h 105"/>
                <a:gd name="T4" fmla="*/ 12 w 387"/>
                <a:gd name="T5" fmla="*/ 3 h 105"/>
                <a:gd name="T6" fmla="*/ 12 w 387"/>
                <a:gd name="T7" fmla="*/ 0 h 105"/>
                <a:gd name="T8" fmla="*/ 0 w 387"/>
                <a:gd name="T9" fmla="*/ 1 h 105"/>
                <a:gd name="T10" fmla="*/ 0 w 387"/>
                <a:gd name="T11" fmla="*/ 1 h 105"/>
                <a:gd name="T12" fmla="*/ 0 w 387"/>
                <a:gd name="T13" fmla="*/ 4 h 105"/>
                <a:gd name="T14" fmla="*/ 0 60000 65536"/>
                <a:gd name="T15" fmla="*/ 0 60000 65536"/>
                <a:gd name="T16" fmla="*/ 0 60000 65536"/>
                <a:gd name="T17" fmla="*/ 0 60000 65536"/>
                <a:gd name="T18" fmla="*/ 0 60000 65536"/>
                <a:gd name="T19" fmla="*/ 0 60000 65536"/>
                <a:gd name="T20" fmla="*/ 0 60000 65536"/>
                <a:gd name="T21" fmla="*/ 0 w 387"/>
                <a:gd name="T22" fmla="*/ 0 h 105"/>
                <a:gd name="T23" fmla="*/ 387 w 387"/>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05">
                  <a:moveTo>
                    <a:pt x="9" y="104"/>
                  </a:moveTo>
                  <a:lnTo>
                    <a:pt x="6" y="105"/>
                  </a:lnTo>
                  <a:lnTo>
                    <a:pt x="387" y="85"/>
                  </a:lnTo>
                  <a:lnTo>
                    <a:pt x="385" y="0"/>
                  </a:lnTo>
                  <a:lnTo>
                    <a:pt x="3" y="20"/>
                  </a:lnTo>
                  <a:lnTo>
                    <a:pt x="0" y="21"/>
                  </a:lnTo>
                  <a:lnTo>
                    <a:pt x="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3" name="Freeform 673"/>
            <p:cNvSpPr>
              <a:spLocks/>
            </p:cNvSpPr>
            <p:nvPr/>
          </p:nvSpPr>
          <p:spPr bwMode="auto">
            <a:xfrm>
              <a:off x="1611" y="3679"/>
              <a:ext cx="131" cy="55"/>
            </a:xfrm>
            <a:custGeom>
              <a:avLst/>
              <a:gdLst>
                <a:gd name="T0" fmla="*/ 0 w 264"/>
                <a:gd name="T1" fmla="*/ 4 h 109"/>
                <a:gd name="T2" fmla="*/ 0 w 264"/>
                <a:gd name="T3" fmla="*/ 4 h 109"/>
                <a:gd name="T4" fmla="*/ 8 w 264"/>
                <a:gd name="T5" fmla="*/ 3 h 109"/>
                <a:gd name="T6" fmla="*/ 7 w 264"/>
                <a:gd name="T7" fmla="*/ 0 h 109"/>
                <a:gd name="T8" fmla="*/ 0 w 264"/>
                <a:gd name="T9" fmla="*/ 1 h 109"/>
                <a:gd name="T10" fmla="*/ 0 w 264"/>
                <a:gd name="T11" fmla="*/ 1 h 109"/>
                <a:gd name="T12" fmla="*/ 0 w 264"/>
                <a:gd name="T13" fmla="*/ 4 h 109"/>
                <a:gd name="T14" fmla="*/ 0 60000 65536"/>
                <a:gd name="T15" fmla="*/ 0 60000 65536"/>
                <a:gd name="T16" fmla="*/ 0 60000 65536"/>
                <a:gd name="T17" fmla="*/ 0 60000 65536"/>
                <a:gd name="T18" fmla="*/ 0 60000 65536"/>
                <a:gd name="T19" fmla="*/ 0 60000 65536"/>
                <a:gd name="T20" fmla="*/ 0 60000 65536"/>
                <a:gd name="T21" fmla="*/ 0 w 264"/>
                <a:gd name="T22" fmla="*/ 0 h 109"/>
                <a:gd name="T23" fmla="*/ 264 w 264"/>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09">
                  <a:moveTo>
                    <a:pt x="9" y="109"/>
                  </a:moveTo>
                  <a:lnTo>
                    <a:pt x="9" y="109"/>
                  </a:lnTo>
                  <a:lnTo>
                    <a:pt x="264" y="83"/>
                  </a:lnTo>
                  <a:lnTo>
                    <a:pt x="255" y="0"/>
                  </a:lnTo>
                  <a:lnTo>
                    <a:pt x="0" y="26"/>
                  </a:lnTo>
                  <a:lnTo>
                    <a:pt x="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4" name="Freeform 674"/>
            <p:cNvSpPr>
              <a:spLocks/>
            </p:cNvSpPr>
            <p:nvPr/>
          </p:nvSpPr>
          <p:spPr bwMode="auto">
            <a:xfrm>
              <a:off x="1611" y="3692"/>
              <a:ext cx="4" cy="42"/>
            </a:xfrm>
            <a:custGeom>
              <a:avLst/>
              <a:gdLst>
                <a:gd name="T0" fmla="*/ 0 w 9"/>
                <a:gd name="T1" fmla="*/ 3 h 83"/>
                <a:gd name="T2" fmla="*/ 0 w 9"/>
                <a:gd name="T3" fmla="*/ 2 h 83"/>
                <a:gd name="T4" fmla="*/ 0 w 9"/>
                <a:gd name="T5" fmla="*/ 2 h 83"/>
                <a:gd name="T6" fmla="*/ 0 w 9"/>
                <a:gd name="T7" fmla="*/ 2 h 83"/>
                <a:gd name="T8" fmla="*/ 0 w 9"/>
                <a:gd name="T9" fmla="*/ 2 h 83"/>
                <a:gd name="T10" fmla="*/ 0 w 9"/>
                <a:gd name="T11" fmla="*/ 0 h 83"/>
                <a:gd name="T12" fmla="*/ 0 w 9"/>
                <a:gd name="T13" fmla="*/ 3 h 83"/>
                <a:gd name="T14" fmla="*/ 0 60000 65536"/>
                <a:gd name="T15" fmla="*/ 0 60000 65536"/>
                <a:gd name="T16" fmla="*/ 0 60000 65536"/>
                <a:gd name="T17" fmla="*/ 0 60000 65536"/>
                <a:gd name="T18" fmla="*/ 0 60000 65536"/>
                <a:gd name="T19" fmla="*/ 0 60000 65536"/>
                <a:gd name="T20" fmla="*/ 0 60000 65536"/>
                <a:gd name="T21" fmla="*/ 0 w 9"/>
                <a:gd name="T22" fmla="*/ 0 h 83"/>
                <a:gd name="T23" fmla="*/ 9 w 9"/>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83">
                  <a:moveTo>
                    <a:pt x="9" y="83"/>
                  </a:moveTo>
                  <a:lnTo>
                    <a:pt x="5" y="42"/>
                  </a:lnTo>
                  <a:lnTo>
                    <a:pt x="0" y="0"/>
                  </a:lnTo>
                  <a:lnTo>
                    <a:pt x="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5" name="Freeform 675"/>
            <p:cNvSpPr>
              <a:spLocks/>
            </p:cNvSpPr>
            <p:nvPr/>
          </p:nvSpPr>
          <p:spPr bwMode="auto">
            <a:xfrm>
              <a:off x="1525" y="3692"/>
              <a:ext cx="90" cy="51"/>
            </a:xfrm>
            <a:custGeom>
              <a:avLst/>
              <a:gdLst>
                <a:gd name="T0" fmla="*/ 0 w 181"/>
                <a:gd name="T1" fmla="*/ 3 h 103"/>
                <a:gd name="T2" fmla="*/ 0 w 181"/>
                <a:gd name="T3" fmla="*/ 3 h 103"/>
                <a:gd name="T4" fmla="*/ 5 w 181"/>
                <a:gd name="T5" fmla="*/ 2 h 103"/>
                <a:gd name="T6" fmla="*/ 5 w 181"/>
                <a:gd name="T7" fmla="*/ 0 h 103"/>
                <a:gd name="T8" fmla="*/ 0 w 181"/>
                <a:gd name="T9" fmla="*/ 0 h 103"/>
                <a:gd name="T10" fmla="*/ 0 w 181"/>
                <a:gd name="T11" fmla="*/ 0 h 103"/>
                <a:gd name="T12" fmla="*/ 0 w 181"/>
                <a:gd name="T13" fmla="*/ 3 h 103"/>
                <a:gd name="T14" fmla="*/ 0 60000 65536"/>
                <a:gd name="T15" fmla="*/ 0 60000 65536"/>
                <a:gd name="T16" fmla="*/ 0 60000 65536"/>
                <a:gd name="T17" fmla="*/ 0 60000 65536"/>
                <a:gd name="T18" fmla="*/ 0 60000 65536"/>
                <a:gd name="T19" fmla="*/ 0 60000 65536"/>
                <a:gd name="T20" fmla="*/ 0 60000 65536"/>
                <a:gd name="T21" fmla="*/ 0 w 181"/>
                <a:gd name="T22" fmla="*/ 0 h 103"/>
                <a:gd name="T23" fmla="*/ 181 w 181"/>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103">
                  <a:moveTo>
                    <a:pt x="5" y="103"/>
                  </a:moveTo>
                  <a:lnTo>
                    <a:pt x="10" y="102"/>
                  </a:lnTo>
                  <a:lnTo>
                    <a:pt x="181" y="83"/>
                  </a:lnTo>
                  <a:lnTo>
                    <a:pt x="172" y="0"/>
                  </a:lnTo>
                  <a:lnTo>
                    <a:pt x="0" y="19"/>
                  </a:lnTo>
                  <a:lnTo>
                    <a:pt x="5" y="17"/>
                  </a:lnTo>
                  <a:lnTo>
                    <a:pt x="5"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6" name="Freeform 676"/>
            <p:cNvSpPr>
              <a:spLocks/>
            </p:cNvSpPr>
            <p:nvPr/>
          </p:nvSpPr>
          <p:spPr bwMode="auto">
            <a:xfrm>
              <a:off x="1441" y="3701"/>
              <a:ext cx="86" cy="42"/>
            </a:xfrm>
            <a:custGeom>
              <a:avLst/>
              <a:gdLst>
                <a:gd name="T0" fmla="*/ 0 w 172"/>
                <a:gd name="T1" fmla="*/ 2 h 86"/>
                <a:gd name="T2" fmla="*/ 0 w 172"/>
                <a:gd name="T3" fmla="*/ 2 h 86"/>
                <a:gd name="T4" fmla="*/ 6 w 172"/>
                <a:gd name="T5" fmla="*/ 2 h 86"/>
                <a:gd name="T6" fmla="*/ 6 w 172"/>
                <a:gd name="T7" fmla="*/ 0 h 86"/>
                <a:gd name="T8" fmla="*/ 0 w 172"/>
                <a:gd name="T9" fmla="*/ 0 h 86"/>
                <a:gd name="T10" fmla="*/ 0 w 172"/>
                <a:gd name="T11" fmla="*/ 0 h 86"/>
                <a:gd name="T12" fmla="*/ 0 w 172"/>
                <a:gd name="T13" fmla="*/ 2 h 86"/>
                <a:gd name="T14" fmla="*/ 0 60000 65536"/>
                <a:gd name="T15" fmla="*/ 0 60000 65536"/>
                <a:gd name="T16" fmla="*/ 0 60000 65536"/>
                <a:gd name="T17" fmla="*/ 0 60000 65536"/>
                <a:gd name="T18" fmla="*/ 0 60000 65536"/>
                <a:gd name="T19" fmla="*/ 0 60000 65536"/>
                <a:gd name="T20" fmla="*/ 0 60000 65536"/>
                <a:gd name="T21" fmla="*/ 0 w 172"/>
                <a:gd name="T22" fmla="*/ 0 h 86"/>
                <a:gd name="T23" fmla="*/ 172 w 17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86">
                  <a:moveTo>
                    <a:pt x="0" y="86"/>
                  </a:moveTo>
                  <a:lnTo>
                    <a:pt x="0" y="86"/>
                  </a:lnTo>
                  <a:lnTo>
                    <a:pt x="172" y="86"/>
                  </a:lnTo>
                  <a:lnTo>
                    <a:pt x="172" y="0"/>
                  </a:lnTo>
                  <a:lnTo>
                    <a:pt x="0" y="0"/>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7" name="Freeform 677"/>
            <p:cNvSpPr>
              <a:spLocks/>
            </p:cNvSpPr>
            <p:nvPr/>
          </p:nvSpPr>
          <p:spPr bwMode="auto">
            <a:xfrm>
              <a:off x="1378" y="3701"/>
              <a:ext cx="63" cy="42"/>
            </a:xfrm>
            <a:custGeom>
              <a:avLst/>
              <a:gdLst>
                <a:gd name="T0" fmla="*/ 2 w 126"/>
                <a:gd name="T1" fmla="*/ 2 h 86"/>
                <a:gd name="T2" fmla="*/ 1 w 126"/>
                <a:gd name="T3" fmla="*/ 2 h 86"/>
                <a:gd name="T4" fmla="*/ 4 w 126"/>
                <a:gd name="T5" fmla="*/ 2 h 86"/>
                <a:gd name="T6" fmla="*/ 4 w 126"/>
                <a:gd name="T7" fmla="*/ 0 h 86"/>
                <a:gd name="T8" fmla="*/ 1 w 126"/>
                <a:gd name="T9" fmla="*/ 0 h 86"/>
                <a:gd name="T10" fmla="*/ 0 w 126"/>
                <a:gd name="T11" fmla="*/ 0 h 86"/>
                <a:gd name="T12" fmla="*/ 1 w 126"/>
                <a:gd name="T13" fmla="*/ 0 h 86"/>
                <a:gd name="T14" fmla="*/ 1 w 126"/>
                <a:gd name="T15" fmla="*/ 0 h 86"/>
                <a:gd name="T16" fmla="*/ 0 w 126"/>
                <a:gd name="T17" fmla="*/ 0 h 86"/>
                <a:gd name="T18" fmla="*/ 2 w 126"/>
                <a:gd name="T19" fmla="*/ 2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6"/>
                <a:gd name="T32" fmla="*/ 126 w 12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6">
                  <a:moveTo>
                    <a:pt x="50" y="77"/>
                  </a:moveTo>
                  <a:lnTo>
                    <a:pt x="25" y="86"/>
                  </a:lnTo>
                  <a:lnTo>
                    <a:pt x="126" y="86"/>
                  </a:lnTo>
                  <a:lnTo>
                    <a:pt x="126" y="0"/>
                  </a:lnTo>
                  <a:lnTo>
                    <a:pt x="25" y="0"/>
                  </a:lnTo>
                  <a:lnTo>
                    <a:pt x="0" y="10"/>
                  </a:lnTo>
                  <a:lnTo>
                    <a:pt x="25" y="0"/>
                  </a:lnTo>
                  <a:lnTo>
                    <a:pt x="11" y="0"/>
                  </a:lnTo>
                  <a:lnTo>
                    <a:pt x="0" y="10"/>
                  </a:lnTo>
                  <a:lnTo>
                    <a:pt x="5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8" name="Freeform 678"/>
            <p:cNvSpPr>
              <a:spLocks/>
            </p:cNvSpPr>
            <p:nvPr/>
          </p:nvSpPr>
          <p:spPr bwMode="auto">
            <a:xfrm>
              <a:off x="1378" y="3701"/>
              <a:ext cx="25" cy="38"/>
            </a:xfrm>
            <a:custGeom>
              <a:avLst/>
              <a:gdLst>
                <a:gd name="T0" fmla="*/ 2 w 50"/>
                <a:gd name="T1" fmla="*/ 2 h 77"/>
                <a:gd name="T2" fmla="*/ 1 w 50"/>
                <a:gd name="T3" fmla="*/ 1 h 77"/>
                <a:gd name="T4" fmla="*/ 1 w 50"/>
                <a:gd name="T5" fmla="*/ 1 h 77"/>
                <a:gd name="T6" fmla="*/ 1 w 50"/>
                <a:gd name="T7" fmla="*/ 1 h 77"/>
                <a:gd name="T8" fmla="*/ 1 w 50"/>
                <a:gd name="T9" fmla="*/ 1 h 77"/>
                <a:gd name="T10" fmla="*/ 0 w 50"/>
                <a:gd name="T11" fmla="*/ 0 h 77"/>
                <a:gd name="T12" fmla="*/ 1 w 50"/>
                <a:gd name="T13" fmla="*/ 0 h 77"/>
                <a:gd name="T14" fmla="*/ 1 w 50"/>
                <a:gd name="T15" fmla="*/ 0 h 77"/>
                <a:gd name="T16" fmla="*/ 0 w 50"/>
                <a:gd name="T17" fmla="*/ 0 h 77"/>
                <a:gd name="T18" fmla="*/ 2 w 50"/>
                <a:gd name="T19" fmla="*/ 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77"/>
                <a:gd name="T32" fmla="*/ 50 w 5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77">
                  <a:moveTo>
                    <a:pt x="50" y="77"/>
                  </a:moveTo>
                  <a:lnTo>
                    <a:pt x="25" y="43"/>
                  </a:lnTo>
                  <a:lnTo>
                    <a:pt x="0" y="10"/>
                  </a:lnTo>
                  <a:lnTo>
                    <a:pt x="25" y="0"/>
                  </a:lnTo>
                  <a:lnTo>
                    <a:pt x="11" y="0"/>
                  </a:lnTo>
                  <a:lnTo>
                    <a:pt x="0" y="10"/>
                  </a:lnTo>
                  <a:lnTo>
                    <a:pt x="5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9" name="Freeform 679"/>
            <p:cNvSpPr>
              <a:spLocks/>
            </p:cNvSpPr>
            <p:nvPr/>
          </p:nvSpPr>
          <p:spPr bwMode="auto">
            <a:xfrm>
              <a:off x="1292" y="3705"/>
              <a:ext cx="111" cy="102"/>
            </a:xfrm>
            <a:custGeom>
              <a:avLst/>
              <a:gdLst>
                <a:gd name="T0" fmla="*/ 2 w 222"/>
                <a:gd name="T1" fmla="*/ 7 h 202"/>
                <a:gd name="T2" fmla="*/ 2 w 222"/>
                <a:gd name="T3" fmla="*/ 7 h 202"/>
                <a:gd name="T4" fmla="*/ 7 w 222"/>
                <a:gd name="T5" fmla="*/ 3 h 202"/>
                <a:gd name="T6" fmla="*/ 6 w 222"/>
                <a:gd name="T7" fmla="*/ 0 h 202"/>
                <a:gd name="T8" fmla="*/ 0 w 222"/>
                <a:gd name="T9" fmla="*/ 5 h 202"/>
                <a:gd name="T10" fmla="*/ 1 w 222"/>
                <a:gd name="T11" fmla="*/ 4 h 202"/>
                <a:gd name="T12" fmla="*/ 2 w 222"/>
                <a:gd name="T13" fmla="*/ 7 h 202"/>
                <a:gd name="T14" fmla="*/ 2 w 222"/>
                <a:gd name="T15" fmla="*/ 7 h 202"/>
                <a:gd name="T16" fmla="*/ 2 w 222"/>
                <a:gd name="T17" fmla="*/ 7 h 202"/>
                <a:gd name="T18" fmla="*/ 2 w 222"/>
                <a:gd name="T19" fmla="*/ 7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
                <a:gd name="T31" fmla="*/ 0 h 202"/>
                <a:gd name="T32" fmla="*/ 222 w 222"/>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 h="202">
                  <a:moveTo>
                    <a:pt x="36" y="201"/>
                  </a:moveTo>
                  <a:lnTo>
                    <a:pt x="51" y="194"/>
                  </a:lnTo>
                  <a:lnTo>
                    <a:pt x="222" y="67"/>
                  </a:lnTo>
                  <a:lnTo>
                    <a:pt x="172" y="0"/>
                  </a:lnTo>
                  <a:lnTo>
                    <a:pt x="0" y="128"/>
                  </a:lnTo>
                  <a:lnTo>
                    <a:pt x="15" y="121"/>
                  </a:lnTo>
                  <a:lnTo>
                    <a:pt x="36" y="202"/>
                  </a:lnTo>
                  <a:lnTo>
                    <a:pt x="44" y="200"/>
                  </a:lnTo>
                  <a:lnTo>
                    <a:pt x="51" y="194"/>
                  </a:lnTo>
                  <a:lnTo>
                    <a:pt x="36"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0" name="Freeform 680"/>
            <p:cNvSpPr>
              <a:spLocks/>
            </p:cNvSpPr>
            <p:nvPr/>
          </p:nvSpPr>
          <p:spPr bwMode="auto">
            <a:xfrm>
              <a:off x="1214" y="3766"/>
              <a:ext cx="96" cy="63"/>
            </a:xfrm>
            <a:custGeom>
              <a:avLst/>
              <a:gdLst>
                <a:gd name="T0" fmla="*/ 0 w 193"/>
                <a:gd name="T1" fmla="*/ 4 h 125"/>
                <a:gd name="T2" fmla="*/ 0 w 193"/>
                <a:gd name="T3" fmla="*/ 4 h 125"/>
                <a:gd name="T4" fmla="*/ 6 w 193"/>
                <a:gd name="T5" fmla="*/ 3 h 125"/>
                <a:gd name="T6" fmla="*/ 5 w 193"/>
                <a:gd name="T7" fmla="*/ 0 h 125"/>
                <a:gd name="T8" fmla="*/ 0 w 193"/>
                <a:gd name="T9" fmla="*/ 2 h 125"/>
                <a:gd name="T10" fmla="*/ 0 w 193"/>
                <a:gd name="T11" fmla="*/ 2 h 125"/>
                <a:gd name="T12" fmla="*/ 0 w 193"/>
                <a:gd name="T13" fmla="*/ 4 h 125"/>
                <a:gd name="T14" fmla="*/ 0 60000 65536"/>
                <a:gd name="T15" fmla="*/ 0 60000 65536"/>
                <a:gd name="T16" fmla="*/ 0 60000 65536"/>
                <a:gd name="T17" fmla="*/ 0 60000 65536"/>
                <a:gd name="T18" fmla="*/ 0 60000 65536"/>
                <a:gd name="T19" fmla="*/ 0 60000 65536"/>
                <a:gd name="T20" fmla="*/ 0 60000 65536"/>
                <a:gd name="T21" fmla="*/ 0 w 193"/>
                <a:gd name="T22" fmla="*/ 0 h 125"/>
                <a:gd name="T23" fmla="*/ 193 w 19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125">
                  <a:moveTo>
                    <a:pt x="19" y="125"/>
                  </a:moveTo>
                  <a:lnTo>
                    <a:pt x="21" y="124"/>
                  </a:lnTo>
                  <a:lnTo>
                    <a:pt x="193" y="80"/>
                  </a:lnTo>
                  <a:lnTo>
                    <a:pt x="172" y="0"/>
                  </a:lnTo>
                  <a:lnTo>
                    <a:pt x="0" y="43"/>
                  </a:lnTo>
                  <a:lnTo>
                    <a:pt x="3" y="42"/>
                  </a:lnTo>
                  <a:lnTo>
                    <a:pt x="19"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1" name="Freeform 681"/>
            <p:cNvSpPr>
              <a:spLocks/>
            </p:cNvSpPr>
            <p:nvPr/>
          </p:nvSpPr>
          <p:spPr bwMode="auto">
            <a:xfrm>
              <a:off x="1163" y="3787"/>
              <a:ext cx="60" cy="52"/>
            </a:xfrm>
            <a:custGeom>
              <a:avLst/>
              <a:gdLst>
                <a:gd name="T0" fmla="*/ 0 w 120"/>
                <a:gd name="T1" fmla="*/ 4 h 104"/>
                <a:gd name="T2" fmla="*/ 1 w 120"/>
                <a:gd name="T3" fmla="*/ 4 h 104"/>
                <a:gd name="T4" fmla="*/ 4 w 120"/>
                <a:gd name="T5" fmla="*/ 3 h 104"/>
                <a:gd name="T6" fmla="*/ 4 w 120"/>
                <a:gd name="T7" fmla="*/ 0 h 104"/>
                <a:gd name="T8" fmla="*/ 1 w 120"/>
                <a:gd name="T9" fmla="*/ 1 h 104"/>
                <a:gd name="T10" fmla="*/ 1 w 120"/>
                <a:gd name="T11" fmla="*/ 1 h 104"/>
                <a:gd name="T12" fmla="*/ 1 w 120"/>
                <a:gd name="T13" fmla="*/ 4 h 104"/>
                <a:gd name="T14" fmla="*/ 1 w 120"/>
                <a:gd name="T15" fmla="*/ 4 h 104"/>
                <a:gd name="T16" fmla="*/ 1 w 120"/>
                <a:gd name="T17" fmla="*/ 4 h 104"/>
                <a:gd name="T18" fmla="*/ 0 w 120"/>
                <a:gd name="T19" fmla="*/ 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04"/>
                <a:gd name="T32" fmla="*/ 120 w 120"/>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04">
                  <a:moveTo>
                    <a:pt x="0" y="103"/>
                  </a:moveTo>
                  <a:lnTo>
                    <a:pt x="17" y="103"/>
                  </a:lnTo>
                  <a:lnTo>
                    <a:pt x="120" y="83"/>
                  </a:lnTo>
                  <a:lnTo>
                    <a:pt x="104" y="0"/>
                  </a:lnTo>
                  <a:lnTo>
                    <a:pt x="1" y="20"/>
                  </a:lnTo>
                  <a:lnTo>
                    <a:pt x="18" y="20"/>
                  </a:lnTo>
                  <a:lnTo>
                    <a:pt x="1" y="103"/>
                  </a:lnTo>
                  <a:lnTo>
                    <a:pt x="9" y="104"/>
                  </a:lnTo>
                  <a:lnTo>
                    <a:pt x="17" y="103"/>
                  </a:lnTo>
                  <a:lnTo>
                    <a:pt x="0"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2" name="Freeform 682"/>
            <p:cNvSpPr>
              <a:spLocks/>
            </p:cNvSpPr>
            <p:nvPr/>
          </p:nvSpPr>
          <p:spPr bwMode="auto">
            <a:xfrm>
              <a:off x="1163" y="3797"/>
              <a:ext cx="9" cy="42"/>
            </a:xfrm>
            <a:custGeom>
              <a:avLst/>
              <a:gdLst>
                <a:gd name="T0" fmla="*/ 0 w 18"/>
                <a:gd name="T1" fmla="*/ 3 h 84"/>
                <a:gd name="T2" fmla="*/ 1 w 18"/>
                <a:gd name="T3" fmla="*/ 2 h 84"/>
                <a:gd name="T4" fmla="*/ 1 w 18"/>
                <a:gd name="T5" fmla="*/ 2 h 84"/>
                <a:gd name="T6" fmla="*/ 1 w 18"/>
                <a:gd name="T7" fmla="*/ 2 h 84"/>
                <a:gd name="T8" fmla="*/ 1 w 18"/>
                <a:gd name="T9" fmla="*/ 2 h 84"/>
                <a:gd name="T10" fmla="*/ 1 w 18"/>
                <a:gd name="T11" fmla="*/ 0 h 84"/>
                <a:gd name="T12" fmla="*/ 1 w 18"/>
                <a:gd name="T13" fmla="*/ 3 h 84"/>
                <a:gd name="T14" fmla="*/ 1 w 18"/>
                <a:gd name="T15" fmla="*/ 3 h 84"/>
                <a:gd name="T16" fmla="*/ 1 w 18"/>
                <a:gd name="T17" fmla="*/ 3 h 84"/>
                <a:gd name="T18" fmla="*/ 0 w 18"/>
                <a:gd name="T19" fmla="*/ 3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4"/>
                <a:gd name="T32" fmla="*/ 18 w 1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4">
                  <a:moveTo>
                    <a:pt x="0" y="83"/>
                  </a:moveTo>
                  <a:lnTo>
                    <a:pt x="9" y="41"/>
                  </a:lnTo>
                  <a:lnTo>
                    <a:pt x="18" y="0"/>
                  </a:lnTo>
                  <a:lnTo>
                    <a:pt x="1" y="83"/>
                  </a:lnTo>
                  <a:lnTo>
                    <a:pt x="9" y="84"/>
                  </a:lnTo>
                  <a:lnTo>
                    <a:pt x="17"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3" name="Freeform 683"/>
            <p:cNvSpPr>
              <a:spLocks/>
            </p:cNvSpPr>
            <p:nvPr/>
          </p:nvSpPr>
          <p:spPr bwMode="auto">
            <a:xfrm>
              <a:off x="1051" y="3774"/>
              <a:ext cx="121" cy="64"/>
            </a:xfrm>
            <a:custGeom>
              <a:avLst/>
              <a:gdLst>
                <a:gd name="T0" fmla="*/ 0 w 242"/>
                <a:gd name="T1" fmla="*/ 3 h 128"/>
                <a:gd name="T2" fmla="*/ 1 w 242"/>
                <a:gd name="T3" fmla="*/ 3 h 128"/>
                <a:gd name="T4" fmla="*/ 7 w 242"/>
                <a:gd name="T5" fmla="*/ 4 h 128"/>
                <a:gd name="T6" fmla="*/ 8 w 242"/>
                <a:gd name="T7" fmla="*/ 2 h 128"/>
                <a:gd name="T8" fmla="*/ 1 w 242"/>
                <a:gd name="T9" fmla="*/ 0 h 128"/>
                <a:gd name="T10" fmla="*/ 2 w 242"/>
                <a:gd name="T11" fmla="*/ 1 h 128"/>
                <a:gd name="T12" fmla="*/ 0 w 242"/>
                <a:gd name="T13" fmla="*/ 3 h 128"/>
                <a:gd name="T14" fmla="*/ 1 w 242"/>
                <a:gd name="T15" fmla="*/ 3 h 128"/>
                <a:gd name="T16" fmla="*/ 1 w 242"/>
                <a:gd name="T17" fmla="*/ 3 h 128"/>
                <a:gd name="T18" fmla="*/ 0 w 242"/>
                <a:gd name="T19" fmla="*/ 3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128"/>
                <a:gd name="T32" fmla="*/ 242 w 24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128">
                  <a:moveTo>
                    <a:pt x="0" y="79"/>
                  </a:moveTo>
                  <a:lnTo>
                    <a:pt x="10" y="83"/>
                  </a:lnTo>
                  <a:lnTo>
                    <a:pt x="224" y="128"/>
                  </a:lnTo>
                  <a:lnTo>
                    <a:pt x="242" y="45"/>
                  </a:lnTo>
                  <a:lnTo>
                    <a:pt x="28" y="0"/>
                  </a:lnTo>
                  <a:lnTo>
                    <a:pt x="37" y="3"/>
                  </a:lnTo>
                  <a:lnTo>
                    <a:pt x="0" y="79"/>
                  </a:lnTo>
                  <a:lnTo>
                    <a:pt x="5" y="82"/>
                  </a:lnTo>
                  <a:lnTo>
                    <a:pt x="11" y="83"/>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4" name="Freeform 684"/>
            <p:cNvSpPr>
              <a:spLocks/>
            </p:cNvSpPr>
            <p:nvPr/>
          </p:nvSpPr>
          <p:spPr bwMode="auto">
            <a:xfrm>
              <a:off x="964" y="3735"/>
              <a:ext cx="106" cy="79"/>
            </a:xfrm>
            <a:custGeom>
              <a:avLst/>
              <a:gdLst>
                <a:gd name="T0" fmla="*/ 0 w 212"/>
                <a:gd name="T1" fmla="*/ 2 h 159"/>
                <a:gd name="T2" fmla="*/ 1 w 212"/>
                <a:gd name="T3" fmla="*/ 2 h 159"/>
                <a:gd name="T4" fmla="*/ 6 w 212"/>
                <a:gd name="T5" fmla="*/ 4 h 159"/>
                <a:gd name="T6" fmla="*/ 7 w 212"/>
                <a:gd name="T7" fmla="*/ 2 h 159"/>
                <a:gd name="T8" fmla="*/ 2 w 212"/>
                <a:gd name="T9" fmla="*/ 0 h 159"/>
                <a:gd name="T10" fmla="*/ 2 w 212"/>
                <a:gd name="T11" fmla="*/ 0 h 159"/>
                <a:gd name="T12" fmla="*/ 1 w 212"/>
                <a:gd name="T13" fmla="*/ 2 h 159"/>
                <a:gd name="T14" fmla="*/ 1 w 212"/>
                <a:gd name="T15" fmla="*/ 2 h 159"/>
                <a:gd name="T16" fmla="*/ 1 w 212"/>
                <a:gd name="T17" fmla="*/ 2 h 159"/>
                <a:gd name="T18" fmla="*/ 0 w 212"/>
                <a:gd name="T19" fmla="*/ 2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159"/>
                <a:gd name="T32" fmla="*/ 212 w 212"/>
                <a:gd name="T33" fmla="*/ 159 h 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159">
                  <a:moveTo>
                    <a:pt x="0" y="71"/>
                  </a:moveTo>
                  <a:lnTo>
                    <a:pt x="9" y="77"/>
                  </a:lnTo>
                  <a:lnTo>
                    <a:pt x="175" y="159"/>
                  </a:lnTo>
                  <a:lnTo>
                    <a:pt x="212" y="83"/>
                  </a:lnTo>
                  <a:lnTo>
                    <a:pt x="46" y="0"/>
                  </a:lnTo>
                  <a:lnTo>
                    <a:pt x="55" y="6"/>
                  </a:lnTo>
                  <a:lnTo>
                    <a:pt x="1" y="71"/>
                  </a:lnTo>
                  <a:lnTo>
                    <a:pt x="5" y="74"/>
                  </a:lnTo>
                  <a:lnTo>
                    <a:pt x="9" y="77"/>
                  </a:ln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5" name="Freeform 685"/>
            <p:cNvSpPr>
              <a:spLocks/>
            </p:cNvSpPr>
            <p:nvPr/>
          </p:nvSpPr>
          <p:spPr bwMode="auto">
            <a:xfrm>
              <a:off x="894" y="3683"/>
              <a:ext cx="97" cy="87"/>
            </a:xfrm>
            <a:custGeom>
              <a:avLst/>
              <a:gdLst>
                <a:gd name="T0" fmla="*/ 0 w 194"/>
                <a:gd name="T1" fmla="*/ 2 h 173"/>
                <a:gd name="T2" fmla="*/ 1 w 194"/>
                <a:gd name="T3" fmla="*/ 2 h 173"/>
                <a:gd name="T4" fmla="*/ 5 w 194"/>
                <a:gd name="T5" fmla="*/ 6 h 173"/>
                <a:gd name="T6" fmla="*/ 7 w 194"/>
                <a:gd name="T7" fmla="*/ 4 h 173"/>
                <a:gd name="T8" fmla="*/ 3 w 194"/>
                <a:gd name="T9" fmla="*/ 0 h 173"/>
                <a:gd name="T10" fmla="*/ 3 w 194"/>
                <a:gd name="T11" fmla="*/ 1 h 173"/>
                <a:gd name="T12" fmla="*/ 0 w 194"/>
                <a:gd name="T13" fmla="*/ 2 h 173"/>
                <a:gd name="T14" fmla="*/ 1 w 194"/>
                <a:gd name="T15" fmla="*/ 2 h 173"/>
                <a:gd name="T16" fmla="*/ 1 w 194"/>
                <a:gd name="T17" fmla="*/ 2 h 173"/>
                <a:gd name="T18" fmla="*/ 0 w 194"/>
                <a:gd name="T19" fmla="*/ 2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73"/>
                <a:gd name="T32" fmla="*/ 194 w 194"/>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73">
                  <a:moveTo>
                    <a:pt x="0" y="49"/>
                  </a:moveTo>
                  <a:lnTo>
                    <a:pt x="11" y="64"/>
                  </a:lnTo>
                  <a:lnTo>
                    <a:pt x="139" y="173"/>
                  </a:lnTo>
                  <a:lnTo>
                    <a:pt x="194" y="108"/>
                  </a:lnTo>
                  <a:lnTo>
                    <a:pt x="67" y="0"/>
                  </a:lnTo>
                  <a:lnTo>
                    <a:pt x="78" y="15"/>
                  </a:lnTo>
                  <a:lnTo>
                    <a:pt x="0" y="48"/>
                  </a:lnTo>
                  <a:lnTo>
                    <a:pt x="4" y="59"/>
                  </a:lnTo>
                  <a:lnTo>
                    <a:pt x="12" y="64"/>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6" name="Freeform 686"/>
            <p:cNvSpPr>
              <a:spLocks/>
            </p:cNvSpPr>
            <p:nvPr/>
          </p:nvSpPr>
          <p:spPr bwMode="auto">
            <a:xfrm>
              <a:off x="894" y="3691"/>
              <a:ext cx="39" cy="25"/>
            </a:xfrm>
            <a:custGeom>
              <a:avLst/>
              <a:gdLst>
                <a:gd name="T0" fmla="*/ 0 w 78"/>
                <a:gd name="T1" fmla="*/ 2 h 49"/>
                <a:gd name="T2" fmla="*/ 2 w 78"/>
                <a:gd name="T3" fmla="*/ 1 h 49"/>
                <a:gd name="T4" fmla="*/ 2 w 78"/>
                <a:gd name="T5" fmla="*/ 1 h 49"/>
                <a:gd name="T6" fmla="*/ 2 w 78"/>
                <a:gd name="T7" fmla="*/ 1 h 49"/>
                <a:gd name="T8" fmla="*/ 2 w 78"/>
                <a:gd name="T9" fmla="*/ 1 h 49"/>
                <a:gd name="T10" fmla="*/ 3 w 78"/>
                <a:gd name="T11" fmla="*/ 0 h 49"/>
                <a:gd name="T12" fmla="*/ 0 w 78"/>
                <a:gd name="T13" fmla="*/ 2 h 49"/>
                <a:gd name="T14" fmla="*/ 1 w 78"/>
                <a:gd name="T15" fmla="*/ 2 h 49"/>
                <a:gd name="T16" fmla="*/ 1 w 78"/>
                <a:gd name="T17" fmla="*/ 2 h 49"/>
                <a:gd name="T18" fmla="*/ 0 w 78"/>
                <a:gd name="T19" fmla="*/ 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49"/>
                <a:gd name="T32" fmla="*/ 78 w 7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49">
                  <a:moveTo>
                    <a:pt x="0" y="34"/>
                  </a:moveTo>
                  <a:lnTo>
                    <a:pt x="39" y="17"/>
                  </a:lnTo>
                  <a:lnTo>
                    <a:pt x="78" y="0"/>
                  </a:lnTo>
                  <a:lnTo>
                    <a:pt x="0" y="33"/>
                  </a:lnTo>
                  <a:lnTo>
                    <a:pt x="4" y="44"/>
                  </a:lnTo>
                  <a:lnTo>
                    <a:pt x="12" y="49"/>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7" name="Freeform 687"/>
            <p:cNvSpPr>
              <a:spLocks/>
            </p:cNvSpPr>
            <p:nvPr/>
          </p:nvSpPr>
          <p:spPr bwMode="auto">
            <a:xfrm>
              <a:off x="860" y="3618"/>
              <a:ext cx="73" cy="90"/>
            </a:xfrm>
            <a:custGeom>
              <a:avLst/>
              <a:gdLst>
                <a:gd name="T0" fmla="*/ 0 w 146"/>
                <a:gd name="T1" fmla="*/ 1 h 179"/>
                <a:gd name="T2" fmla="*/ 1 w 146"/>
                <a:gd name="T3" fmla="*/ 2 h 179"/>
                <a:gd name="T4" fmla="*/ 3 w 146"/>
                <a:gd name="T5" fmla="*/ 6 h 179"/>
                <a:gd name="T6" fmla="*/ 5 w 146"/>
                <a:gd name="T7" fmla="*/ 5 h 179"/>
                <a:gd name="T8" fmla="*/ 3 w 146"/>
                <a:gd name="T9" fmla="*/ 0 h 179"/>
                <a:gd name="T10" fmla="*/ 3 w 146"/>
                <a:gd name="T11" fmla="*/ 1 h 179"/>
                <a:gd name="T12" fmla="*/ 0 w 146"/>
                <a:gd name="T13" fmla="*/ 1 h 179"/>
                <a:gd name="T14" fmla="*/ 0 w 146"/>
                <a:gd name="T15" fmla="*/ 1 h 179"/>
                <a:gd name="T16" fmla="*/ 1 w 146"/>
                <a:gd name="T17" fmla="*/ 2 h 179"/>
                <a:gd name="T18" fmla="*/ 0 w 146"/>
                <a:gd name="T19" fmla="*/ 1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179"/>
                <a:gd name="T32" fmla="*/ 146 w 146"/>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179">
                  <a:moveTo>
                    <a:pt x="0" y="17"/>
                  </a:moveTo>
                  <a:lnTo>
                    <a:pt x="3" y="34"/>
                  </a:lnTo>
                  <a:lnTo>
                    <a:pt x="68" y="179"/>
                  </a:lnTo>
                  <a:lnTo>
                    <a:pt x="146" y="145"/>
                  </a:lnTo>
                  <a:lnTo>
                    <a:pt x="82" y="0"/>
                  </a:lnTo>
                  <a:lnTo>
                    <a:pt x="85" y="17"/>
                  </a:lnTo>
                  <a:lnTo>
                    <a:pt x="0" y="17"/>
                  </a:lnTo>
                  <a:lnTo>
                    <a:pt x="0" y="25"/>
                  </a:lnTo>
                  <a:lnTo>
                    <a:pt x="3" y="33"/>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8" name="Freeform 688"/>
            <p:cNvSpPr>
              <a:spLocks/>
            </p:cNvSpPr>
            <p:nvPr/>
          </p:nvSpPr>
          <p:spPr bwMode="auto">
            <a:xfrm>
              <a:off x="860" y="3546"/>
              <a:ext cx="43" cy="81"/>
            </a:xfrm>
            <a:custGeom>
              <a:avLst/>
              <a:gdLst>
                <a:gd name="T0" fmla="*/ 1 w 85"/>
                <a:gd name="T1" fmla="*/ 1 h 162"/>
                <a:gd name="T2" fmla="*/ 0 w 85"/>
                <a:gd name="T3" fmla="*/ 1 h 162"/>
                <a:gd name="T4" fmla="*/ 0 w 85"/>
                <a:gd name="T5" fmla="*/ 6 h 162"/>
                <a:gd name="T6" fmla="*/ 3 w 85"/>
                <a:gd name="T7" fmla="*/ 6 h 162"/>
                <a:gd name="T8" fmla="*/ 3 w 85"/>
                <a:gd name="T9" fmla="*/ 1 h 162"/>
                <a:gd name="T10" fmla="*/ 3 w 85"/>
                <a:gd name="T11" fmla="*/ 1 h 162"/>
                <a:gd name="T12" fmla="*/ 1 w 85"/>
                <a:gd name="T13" fmla="*/ 0 h 162"/>
                <a:gd name="T14" fmla="*/ 0 w 85"/>
                <a:gd name="T15" fmla="*/ 1 h 162"/>
                <a:gd name="T16" fmla="*/ 0 w 85"/>
                <a:gd name="T17" fmla="*/ 1 h 162"/>
                <a:gd name="T18" fmla="*/ 1 w 85"/>
                <a:gd name="T19" fmla="*/ 1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62"/>
                <a:gd name="T32" fmla="*/ 85 w 85"/>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62">
                  <a:moveTo>
                    <a:pt x="2" y="2"/>
                  </a:moveTo>
                  <a:lnTo>
                    <a:pt x="0" y="16"/>
                  </a:lnTo>
                  <a:lnTo>
                    <a:pt x="0" y="162"/>
                  </a:lnTo>
                  <a:lnTo>
                    <a:pt x="85" y="162"/>
                  </a:lnTo>
                  <a:lnTo>
                    <a:pt x="85" y="16"/>
                  </a:lnTo>
                  <a:lnTo>
                    <a:pt x="83" y="30"/>
                  </a:lnTo>
                  <a:lnTo>
                    <a:pt x="3" y="0"/>
                  </a:lnTo>
                  <a:lnTo>
                    <a:pt x="0" y="8"/>
                  </a:lnTo>
                  <a:lnTo>
                    <a:pt x="0" y="16"/>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09" name="Freeform 689"/>
            <p:cNvSpPr>
              <a:spLocks/>
            </p:cNvSpPr>
            <p:nvPr/>
          </p:nvSpPr>
          <p:spPr bwMode="auto">
            <a:xfrm>
              <a:off x="861" y="3483"/>
              <a:ext cx="60" cy="78"/>
            </a:xfrm>
            <a:custGeom>
              <a:avLst/>
              <a:gdLst>
                <a:gd name="T0" fmla="*/ 2 w 120"/>
                <a:gd name="T1" fmla="*/ 0 h 156"/>
                <a:gd name="T2" fmla="*/ 2 w 120"/>
                <a:gd name="T3" fmla="*/ 1 h 156"/>
                <a:gd name="T4" fmla="*/ 0 w 120"/>
                <a:gd name="T5" fmla="*/ 4 h 156"/>
                <a:gd name="T6" fmla="*/ 3 w 120"/>
                <a:gd name="T7" fmla="*/ 5 h 156"/>
                <a:gd name="T8" fmla="*/ 4 w 120"/>
                <a:gd name="T9" fmla="*/ 2 h 156"/>
                <a:gd name="T10" fmla="*/ 4 w 120"/>
                <a:gd name="T11" fmla="*/ 3 h 156"/>
                <a:gd name="T12" fmla="*/ 2 w 120"/>
                <a:gd name="T13" fmla="*/ 0 h 156"/>
                <a:gd name="T14" fmla="*/ 2 w 120"/>
                <a:gd name="T15" fmla="*/ 1 h 156"/>
                <a:gd name="T16" fmla="*/ 2 w 120"/>
                <a:gd name="T17" fmla="*/ 1 h 156"/>
                <a:gd name="T18" fmla="*/ 2 w 120"/>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56"/>
                <a:gd name="T32" fmla="*/ 120 w 120"/>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56">
                  <a:moveTo>
                    <a:pt x="54" y="0"/>
                  </a:moveTo>
                  <a:lnTo>
                    <a:pt x="39" y="20"/>
                  </a:lnTo>
                  <a:lnTo>
                    <a:pt x="0" y="128"/>
                  </a:lnTo>
                  <a:lnTo>
                    <a:pt x="81" y="156"/>
                  </a:lnTo>
                  <a:lnTo>
                    <a:pt x="120" y="47"/>
                  </a:lnTo>
                  <a:lnTo>
                    <a:pt x="105" y="67"/>
                  </a:lnTo>
                  <a:lnTo>
                    <a:pt x="53" y="0"/>
                  </a:lnTo>
                  <a:lnTo>
                    <a:pt x="45" y="7"/>
                  </a:lnTo>
                  <a:lnTo>
                    <a:pt x="40" y="17"/>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0" name="Freeform 690"/>
            <p:cNvSpPr>
              <a:spLocks/>
            </p:cNvSpPr>
            <p:nvPr/>
          </p:nvSpPr>
          <p:spPr bwMode="auto">
            <a:xfrm>
              <a:off x="881" y="3483"/>
              <a:ext cx="32" cy="33"/>
            </a:xfrm>
            <a:custGeom>
              <a:avLst/>
              <a:gdLst>
                <a:gd name="T0" fmla="*/ 0 w 65"/>
                <a:gd name="T1" fmla="*/ 0 h 67"/>
                <a:gd name="T2" fmla="*/ 1 w 65"/>
                <a:gd name="T3" fmla="*/ 1 h 67"/>
                <a:gd name="T4" fmla="*/ 1 w 65"/>
                <a:gd name="T5" fmla="*/ 1 h 67"/>
                <a:gd name="T6" fmla="*/ 1 w 65"/>
                <a:gd name="T7" fmla="*/ 1 h 67"/>
                <a:gd name="T8" fmla="*/ 1 w 65"/>
                <a:gd name="T9" fmla="*/ 1 h 67"/>
                <a:gd name="T10" fmla="*/ 2 w 65"/>
                <a:gd name="T11" fmla="*/ 2 h 67"/>
                <a:gd name="T12" fmla="*/ 0 w 65"/>
                <a:gd name="T13" fmla="*/ 0 h 67"/>
                <a:gd name="T14" fmla="*/ 0 w 65"/>
                <a:gd name="T15" fmla="*/ 0 h 67"/>
                <a:gd name="T16" fmla="*/ 0 w 65"/>
                <a:gd name="T17" fmla="*/ 0 h 67"/>
                <a:gd name="T18" fmla="*/ 0 w 65"/>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7"/>
                <a:gd name="T32" fmla="*/ 65 w 65"/>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7">
                  <a:moveTo>
                    <a:pt x="14" y="0"/>
                  </a:moveTo>
                  <a:lnTo>
                    <a:pt x="40" y="33"/>
                  </a:lnTo>
                  <a:lnTo>
                    <a:pt x="65" y="67"/>
                  </a:lnTo>
                  <a:lnTo>
                    <a:pt x="13" y="0"/>
                  </a:lnTo>
                  <a:lnTo>
                    <a:pt x="5" y="7"/>
                  </a:lnTo>
                  <a:lnTo>
                    <a:pt x="0" y="1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1" name="Freeform 691"/>
            <p:cNvSpPr>
              <a:spLocks/>
            </p:cNvSpPr>
            <p:nvPr/>
          </p:nvSpPr>
          <p:spPr bwMode="auto">
            <a:xfrm>
              <a:off x="888" y="3440"/>
              <a:ext cx="80" cy="76"/>
            </a:xfrm>
            <a:custGeom>
              <a:avLst/>
              <a:gdLst>
                <a:gd name="T0" fmla="*/ 4 w 159"/>
                <a:gd name="T1" fmla="*/ 0 h 152"/>
                <a:gd name="T2" fmla="*/ 4 w 159"/>
                <a:gd name="T3" fmla="*/ 1 h 152"/>
                <a:gd name="T4" fmla="*/ 0 w 159"/>
                <a:gd name="T5" fmla="*/ 3 h 152"/>
                <a:gd name="T6" fmla="*/ 2 w 159"/>
                <a:gd name="T7" fmla="*/ 5 h 152"/>
                <a:gd name="T8" fmla="*/ 5 w 159"/>
                <a:gd name="T9" fmla="*/ 3 h 152"/>
                <a:gd name="T10" fmla="*/ 5 w 159"/>
                <a:gd name="T11" fmla="*/ 3 h 152"/>
                <a:gd name="T12" fmla="*/ 4 w 159"/>
                <a:gd name="T13" fmla="*/ 0 h 152"/>
                <a:gd name="T14" fmla="*/ 0 60000 65536"/>
                <a:gd name="T15" fmla="*/ 0 60000 65536"/>
                <a:gd name="T16" fmla="*/ 0 60000 65536"/>
                <a:gd name="T17" fmla="*/ 0 60000 65536"/>
                <a:gd name="T18" fmla="*/ 0 60000 65536"/>
                <a:gd name="T19" fmla="*/ 0 60000 65536"/>
                <a:gd name="T20" fmla="*/ 0 60000 65536"/>
                <a:gd name="T21" fmla="*/ 0 w 159"/>
                <a:gd name="T22" fmla="*/ 0 h 152"/>
                <a:gd name="T23" fmla="*/ 159 w 159"/>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52">
                  <a:moveTo>
                    <a:pt x="113" y="0"/>
                  </a:moveTo>
                  <a:lnTo>
                    <a:pt x="109" y="3"/>
                  </a:lnTo>
                  <a:lnTo>
                    <a:pt x="0" y="85"/>
                  </a:lnTo>
                  <a:lnTo>
                    <a:pt x="51" y="152"/>
                  </a:lnTo>
                  <a:lnTo>
                    <a:pt x="159" y="70"/>
                  </a:lnTo>
                  <a:lnTo>
                    <a:pt x="155" y="73"/>
                  </a:lnTo>
                  <a:lnTo>
                    <a:pt x="1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2" name="Freeform 692"/>
            <p:cNvSpPr>
              <a:spLocks/>
            </p:cNvSpPr>
            <p:nvPr/>
          </p:nvSpPr>
          <p:spPr bwMode="auto">
            <a:xfrm>
              <a:off x="945" y="3408"/>
              <a:ext cx="77" cy="69"/>
            </a:xfrm>
            <a:custGeom>
              <a:avLst/>
              <a:gdLst>
                <a:gd name="T0" fmla="*/ 3 w 155"/>
                <a:gd name="T1" fmla="*/ 1 h 138"/>
                <a:gd name="T2" fmla="*/ 3 w 155"/>
                <a:gd name="T3" fmla="*/ 0 h 138"/>
                <a:gd name="T4" fmla="*/ 0 w 155"/>
                <a:gd name="T5" fmla="*/ 3 h 138"/>
                <a:gd name="T6" fmla="*/ 1 w 155"/>
                <a:gd name="T7" fmla="*/ 5 h 138"/>
                <a:gd name="T8" fmla="*/ 4 w 155"/>
                <a:gd name="T9" fmla="*/ 3 h 138"/>
                <a:gd name="T10" fmla="*/ 4 w 155"/>
                <a:gd name="T11" fmla="*/ 3 h 138"/>
                <a:gd name="T12" fmla="*/ 3 w 155"/>
                <a:gd name="T13" fmla="*/ 1 h 138"/>
                <a:gd name="T14" fmla="*/ 0 60000 65536"/>
                <a:gd name="T15" fmla="*/ 0 60000 65536"/>
                <a:gd name="T16" fmla="*/ 0 60000 65536"/>
                <a:gd name="T17" fmla="*/ 0 60000 65536"/>
                <a:gd name="T18" fmla="*/ 0 60000 65536"/>
                <a:gd name="T19" fmla="*/ 0 60000 65536"/>
                <a:gd name="T20" fmla="*/ 0 60000 65536"/>
                <a:gd name="T21" fmla="*/ 0 w 155"/>
                <a:gd name="T22" fmla="*/ 0 h 138"/>
                <a:gd name="T23" fmla="*/ 155 w 155"/>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38">
                  <a:moveTo>
                    <a:pt x="104" y="4"/>
                  </a:moveTo>
                  <a:lnTo>
                    <a:pt x="108" y="0"/>
                  </a:lnTo>
                  <a:lnTo>
                    <a:pt x="0" y="65"/>
                  </a:lnTo>
                  <a:lnTo>
                    <a:pt x="42" y="138"/>
                  </a:lnTo>
                  <a:lnTo>
                    <a:pt x="150" y="74"/>
                  </a:lnTo>
                  <a:lnTo>
                    <a:pt x="155" y="70"/>
                  </a:lnTo>
                  <a:lnTo>
                    <a:pt x="10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3" name="Freeform 693"/>
            <p:cNvSpPr>
              <a:spLocks/>
            </p:cNvSpPr>
            <p:nvPr/>
          </p:nvSpPr>
          <p:spPr bwMode="auto">
            <a:xfrm>
              <a:off x="996" y="3378"/>
              <a:ext cx="76" cy="65"/>
            </a:xfrm>
            <a:custGeom>
              <a:avLst/>
              <a:gdLst>
                <a:gd name="T0" fmla="*/ 3 w 151"/>
                <a:gd name="T1" fmla="*/ 2 h 130"/>
                <a:gd name="T2" fmla="*/ 3 w 151"/>
                <a:gd name="T3" fmla="*/ 0 h 130"/>
                <a:gd name="T4" fmla="*/ 0 w 151"/>
                <a:gd name="T5" fmla="*/ 2 h 130"/>
                <a:gd name="T6" fmla="*/ 2 w 151"/>
                <a:gd name="T7" fmla="*/ 5 h 130"/>
                <a:gd name="T8" fmla="*/ 5 w 151"/>
                <a:gd name="T9" fmla="*/ 3 h 130"/>
                <a:gd name="T10" fmla="*/ 5 w 151"/>
                <a:gd name="T11" fmla="*/ 2 h 130"/>
                <a:gd name="T12" fmla="*/ 5 w 151"/>
                <a:gd name="T13" fmla="*/ 3 h 130"/>
                <a:gd name="T14" fmla="*/ 5 w 151"/>
                <a:gd name="T15" fmla="*/ 2 h 130"/>
                <a:gd name="T16" fmla="*/ 5 w 151"/>
                <a:gd name="T17" fmla="*/ 2 h 130"/>
                <a:gd name="T18" fmla="*/ 3 w 151"/>
                <a:gd name="T19" fmla="*/ 2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30"/>
                <a:gd name="T32" fmla="*/ 151 w 151"/>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30">
                  <a:moveTo>
                    <a:pt x="66" y="33"/>
                  </a:moveTo>
                  <a:lnTo>
                    <a:pt x="83" y="0"/>
                  </a:lnTo>
                  <a:lnTo>
                    <a:pt x="0" y="64"/>
                  </a:lnTo>
                  <a:lnTo>
                    <a:pt x="51" y="130"/>
                  </a:lnTo>
                  <a:lnTo>
                    <a:pt x="134" y="67"/>
                  </a:lnTo>
                  <a:lnTo>
                    <a:pt x="151" y="35"/>
                  </a:lnTo>
                  <a:lnTo>
                    <a:pt x="134" y="67"/>
                  </a:lnTo>
                  <a:lnTo>
                    <a:pt x="150" y="56"/>
                  </a:lnTo>
                  <a:lnTo>
                    <a:pt x="151" y="35"/>
                  </a:lnTo>
                  <a:lnTo>
                    <a:pt x="66"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4" name="Freeform 694"/>
            <p:cNvSpPr>
              <a:spLocks/>
            </p:cNvSpPr>
            <p:nvPr/>
          </p:nvSpPr>
          <p:spPr bwMode="auto">
            <a:xfrm>
              <a:off x="1029" y="3394"/>
              <a:ext cx="43" cy="18"/>
            </a:xfrm>
            <a:custGeom>
              <a:avLst/>
              <a:gdLst>
                <a:gd name="T0" fmla="*/ 0 w 85"/>
                <a:gd name="T1" fmla="*/ 0 h 34"/>
                <a:gd name="T2" fmla="*/ 2 w 85"/>
                <a:gd name="T3" fmla="*/ 1 h 34"/>
                <a:gd name="T4" fmla="*/ 2 w 85"/>
                <a:gd name="T5" fmla="*/ 1 h 34"/>
                <a:gd name="T6" fmla="*/ 2 w 85"/>
                <a:gd name="T7" fmla="*/ 1 h 34"/>
                <a:gd name="T8" fmla="*/ 2 w 85"/>
                <a:gd name="T9" fmla="*/ 1 h 34"/>
                <a:gd name="T10" fmla="*/ 3 w 85"/>
                <a:gd name="T11" fmla="*/ 1 h 34"/>
                <a:gd name="T12" fmla="*/ 3 w 85"/>
                <a:gd name="T13" fmla="*/ 2 h 34"/>
                <a:gd name="T14" fmla="*/ 3 w 85"/>
                <a:gd name="T15" fmla="*/ 1 h 34"/>
                <a:gd name="T16" fmla="*/ 3 w 85"/>
                <a:gd name="T17" fmla="*/ 1 h 34"/>
                <a:gd name="T18" fmla="*/ 0 w 85"/>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4"/>
                <a:gd name="T32" fmla="*/ 85 w 8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4">
                  <a:moveTo>
                    <a:pt x="0" y="0"/>
                  </a:moveTo>
                  <a:lnTo>
                    <a:pt x="42" y="1"/>
                  </a:lnTo>
                  <a:lnTo>
                    <a:pt x="85" y="2"/>
                  </a:lnTo>
                  <a:lnTo>
                    <a:pt x="68" y="34"/>
                  </a:lnTo>
                  <a:lnTo>
                    <a:pt x="84" y="23"/>
                  </a:lnTo>
                  <a:lnTo>
                    <a:pt x="85"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5" name="Freeform 695"/>
            <p:cNvSpPr>
              <a:spLocks/>
            </p:cNvSpPr>
            <p:nvPr/>
          </p:nvSpPr>
          <p:spPr bwMode="auto">
            <a:xfrm>
              <a:off x="1029" y="3117"/>
              <a:ext cx="53" cy="278"/>
            </a:xfrm>
            <a:custGeom>
              <a:avLst/>
              <a:gdLst>
                <a:gd name="T0" fmla="*/ 1 w 104"/>
                <a:gd name="T1" fmla="*/ 0 h 558"/>
                <a:gd name="T2" fmla="*/ 1 w 104"/>
                <a:gd name="T3" fmla="*/ 0 h 558"/>
                <a:gd name="T4" fmla="*/ 0 w 104"/>
                <a:gd name="T5" fmla="*/ 17 h 558"/>
                <a:gd name="T6" fmla="*/ 3 w 104"/>
                <a:gd name="T7" fmla="*/ 17 h 558"/>
                <a:gd name="T8" fmla="*/ 4 w 104"/>
                <a:gd name="T9" fmla="*/ 0 h 558"/>
                <a:gd name="T10" fmla="*/ 4 w 104"/>
                <a:gd name="T11" fmla="*/ 0 h 558"/>
                <a:gd name="T12" fmla="*/ 1 w 104"/>
                <a:gd name="T13" fmla="*/ 0 h 558"/>
                <a:gd name="T14" fmla="*/ 0 60000 65536"/>
                <a:gd name="T15" fmla="*/ 0 60000 65536"/>
                <a:gd name="T16" fmla="*/ 0 60000 65536"/>
                <a:gd name="T17" fmla="*/ 0 60000 65536"/>
                <a:gd name="T18" fmla="*/ 0 60000 65536"/>
                <a:gd name="T19" fmla="*/ 0 60000 65536"/>
                <a:gd name="T20" fmla="*/ 0 60000 65536"/>
                <a:gd name="T21" fmla="*/ 0 w 104"/>
                <a:gd name="T22" fmla="*/ 0 h 558"/>
                <a:gd name="T23" fmla="*/ 104 w 104"/>
                <a:gd name="T24" fmla="*/ 558 h 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558">
                  <a:moveTo>
                    <a:pt x="19" y="7"/>
                  </a:moveTo>
                  <a:lnTo>
                    <a:pt x="19" y="3"/>
                  </a:lnTo>
                  <a:lnTo>
                    <a:pt x="0" y="556"/>
                  </a:lnTo>
                  <a:lnTo>
                    <a:pt x="85" y="558"/>
                  </a:lnTo>
                  <a:lnTo>
                    <a:pt x="104" y="5"/>
                  </a:lnTo>
                  <a:lnTo>
                    <a:pt x="104" y="0"/>
                  </a:lnTo>
                  <a:lnTo>
                    <a:pt x="1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6" name="Freeform 696"/>
            <p:cNvSpPr>
              <a:spLocks/>
            </p:cNvSpPr>
            <p:nvPr/>
          </p:nvSpPr>
          <p:spPr bwMode="auto">
            <a:xfrm>
              <a:off x="1029" y="2980"/>
              <a:ext cx="53" cy="140"/>
            </a:xfrm>
            <a:custGeom>
              <a:avLst/>
              <a:gdLst>
                <a:gd name="T0" fmla="*/ 0 w 104"/>
                <a:gd name="T1" fmla="*/ 0 h 281"/>
                <a:gd name="T2" fmla="*/ 0 w 104"/>
                <a:gd name="T3" fmla="*/ 0 h 281"/>
                <a:gd name="T4" fmla="*/ 1 w 104"/>
                <a:gd name="T5" fmla="*/ 8 h 281"/>
                <a:gd name="T6" fmla="*/ 4 w 104"/>
                <a:gd name="T7" fmla="*/ 8 h 281"/>
                <a:gd name="T8" fmla="*/ 3 w 104"/>
                <a:gd name="T9" fmla="*/ 0 h 281"/>
                <a:gd name="T10" fmla="*/ 3 w 104"/>
                <a:gd name="T11" fmla="*/ 0 h 281"/>
                <a:gd name="T12" fmla="*/ 0 w 104"/>
                <a:gd name="T13" fmla="*/ 0 h 281"/>
                <a:gd name="T14" fmla="*/ 0 60000 65536"/>
                <a:gd name="T15" fmla="*/ 0 60000 65536"/>
                <a:gd name="T16" fmla="*/ 0 60000 65536"/>
                <a:gd name="T17" fmla="*/ 0 60000 65536"/>
                <a:gd name="T18" fmla="*/ 0 60000 65536"/>
                <a:gd name="T19" fmla="*/ 0 60000 65536"/>
                <a:gd name="T20" fmla="*/ 0 60000 65536"/>
                <a:gd name="T21" fmla="*/ 0 w 104"/>
                <a:gd name="T22" fmla="*/ 0 h 281"/>
                <a:gd name="T23" fmla="*/ 104 w 10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1">
                  <a:moveTo>
                    <a:pt x="0" y="3"/>
                  </a:moveTo>
                  <a:lnTo>
                    <a:pt x="0" y="7"/>
                  </a:lnTo>
                  <a:lnTo>
                    <a:pt x="19" y="281"/>
                  </a:lnTo>
                  <a:lnTo>
                    <a:pt x="104" y="274"/>
                  </a:lnTo>
                  <a:lnTo>
                    <a:pt x="85" y="0"/>
                  </a:lnTo>
                  <a:lnTo>
                    <a:pt x="85"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7" name="Freeform 697"/>
            <p:cNvSpPr>
              <a:spLocks/>
            </p:cNvSpPr>
            <p:nvPr/>
          </p:nvSpPr>
          <p:spPr bwMode="auto">
            <a:xfrm>
              <a:off x="1029" y="2894"/>
              <a:ext cx="43" cy="87"/>
            </a:xfrm>
            <a:custGeom>
              <a:avLst/>
              <a:gdLst>
                <a:gd name="T0" fmla="*/ 0 w 85"/>
                <a:gd name="T1" fmla="*/ 0 h 175"/>
                <a:gd name="T2" fmla="*/ 0 w 85"/>
                <a:gd name="T3" fmla="*/ 0 h 175"/>
                <a:gd name="T4" fmla="*/ 0 w 85"/>
                <a:gd name="T5" fmla="*/ 5 h 175"/>
                <a:gd name="T6" fmla="*/ 3 w 85"/>
                <a:gd name="T7" fmla="*/ 5 h 175"/>
                <a:gd name="T8" fmla="*/ 3 w 85"/>
                <a:gd name="T9" fmla="*/ 0 h 175"/>
                <a:gd name="T10" fmla="*/ 3 w 85"/>
                <a:gd name="T11" fmla="*/ 0 h 175"/>
                <a:gd name="T12" fmla="*/ 0 w 85"/>
                <a:gd name="T13" fmla="*/ 0 h 175"/>
                <a:gd name="T14" fmla="*/ 0 60000 65536"/>
                <a:gd name="T15" fmla="*/ 0 60000 65536"/>
                <a:gd name="T16" fmla="*/ 0 60000 65536"/>
                <a:gd name="T17" fmla="*/ 0 60000 65536"/>
                <a:gd name="T18" fmla="*/ 0 60000 65536"/>
                <a:gd name="T19" fmla="*/ 0 60000 65536"/>
                <a:gd name="T20" fmla="*/ 0 60000 65536"/>
                <a:gd name="T21" fmla="*/ 0 w 85"/>
                <a:gd name="T22" fmla="*/ 0 h 175"/>
                <a:gd name="T23" fmla="*/ 85 w 85"/>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75">
                  <a:moveTo>
                    <a:pt x="0" y="7"/>
                  </a:moveTo>
                  <a:lnTo>
                    <a:pt x="0" y="4"/>
                  </a:lnTo>
                  <a:lnTo>
                    <a:pt x="0" y="175"/>
                  </a:lnTo>
                  <a:lnTo>
                    <a:pt x="85" y="175"/>
                  </a:lnTo>
                  <a:lnTo>
                    <a:pt x="85" y="4"/>
                  </a:lnTo>
                  <a:lnTo>
                    <a:pt x="85"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8" name="Freeform 698"/>
            <p:cNvSpPr>
              <a:spLocks/>
            </p:cNvSpPr>
            <p:nvPr/>
          </p:nvSpPr>
          <p:spPr bwMode="auto">
            <a:xfrm>
              <a:off x="1029" y="2894"/>
              <a:ext cx="43" cy="3"/>
            </a:xfrm>
            <a:custGeom>
              <a:avLst/>
              <a:gdLst>
                <a:gd name="T0" fmla="*/ 0 w 85"/>
                <a:gd name="T1" fmla="*/ 0 h 7"/>
                <a:gd name="T2" fmla="*/ 2 w 85"/>
                <a:gd name="T3" fmla="*/ 0 h 7"/>
                <a:gd name="T4" fmla="*/ 2 w 85"/>
                <a:gd name="T5" fmla="*/ 0 h 7"/>
                <a:gd name="T6" fmla="*/ 2 w 85"/>
                <a:gd name="T7" fmla="*/ 0 h 7"/>
                <a:gd name="T8" fmla="*/ 2 w 85"/>
                <a:gd name="T9" fmla="*/ 0 h 7"/>
                <a:gd name="T10" fmla="*/ 3 w 85"/>
                <a:gd name="T11" fmla="*/ 0 h 7"/>
                <a:gd name="T12" fmla="*/ 0 w 85"/>
                <a:gd name="T13" fmla="*/ 0 h 7"/>
                <a:gd name="T14" fmla="*/ 0 60000 65536"/>
                <a:gd name="T15" fmla="*/ 0 60000 65536"/>
                <a:gd name="T16" fmla="*/ 0 60000 65536"/>
                <a:gd name="T17" fmla="*/ 0 60000 65536"/>
                <a:gd name="T18" fmla="*/ 0 60000 65536"/>
                <a:gd name="T19" fmla="*/ 0 60000 65536"/>
                <a:gd name="T20" fmla="*/ 0 60000 65536"/>
                <a:gd name="T21" fmla="*/ 0 w 85"/>
                <a:gd name="T22" fmla="*/ 0 h 7"/>
                <a:gd name="T23" fmla="*/ 85 w 8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7">
                  <a:moveTo>
                    <a:pt x="0" y="7"/>
                  </a:moveTo>
                  <a:lnTo>
                    <a:pt x="42" y="4"/>
                  </a:lnTo>
                  <a:lnTo>
                    <a:pt x="85"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19" name="Freeform 699"/>
            <p:cNvSpPr>
              <a:spLocks/>
            </p:cNvSpPr>
            <p:nvPr/>
          </p:nvSpPr>
          <p:spPr bwMode="auto">
            <a:xfrm>
              <a:off x="1020" y="2765"/>
              <a:ext cx="52" cy="132"/>
            </a:xfrm>
            <a:custGeom>
              <a:avLst/>
              <a:gdLst>
                <a:gd name="T0" fmla="*/ 1 w 104"/>
                <a:gd name="T1" fmla="*/ 1 h 264"/>
                <a:gd name="T2" fmla="*/ 0 w 104"/>
                <a:gd name="T3" fmla="*/ 1 h 264"/>
                <a:gd name="T4" fmla="*/ 1 w 104"/>
                <a:gd name="T5" fmla="*/ 9 h 264"/>
                <a:gd name="T6" fmla="*/ 4 w 104"/>
                <a:gd name="T7" fmla="*/ 9 h 264"/>
                <a:gd name="T8" fmla="*/ 3 w 104"/>
                <a:gd name="T9" fmla="*/ 1 h 264"/>
                <a:gd name="T10" fmla="*/ 3 w 104"/>
                <a:gd name="T11" fmla="*/ 0 h 264"/>
                <a:gd name="T12" fmla="*/ 1 w 104"/>
                <a:gd name="T13" fmla="*/ 1 h 264"/>
                <a:gd name="T14" fmla="*/ 0 60000 65536"/>
                <a:gd name="T15" fmla="*/ 0 60000 65536"/>
                <a:gd name="T16" fmla="*/ 0 60000 65536"/>
                <a:gd name="T17" fmla="*/ 0 60000 65536"/>
                <a:gd name="T18" fmla="*/ 0 60000 65536"/>
                <a:gd name="T19" fmla="*/ 0 60000 65536"/>
                <a:gd name="T20" fmla="*/ 0 60000 65536"/>
                <a:gd name="T21" fmla="*/ 0 w 104"/>
                <a:gd name="T22" fmla="*/ 0 h 264"/>
                <a:gd name="T23" fmla="*/ 104 w 104"/>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64">
                  <a:moveTo>
                    <a:pt x="1" y="17"/>
                  </a:moveTo>
                  <a:lnTo>
                    <a:pt x="0" y="12"/>
                  </a:lnTo>
                  <a:lnTo>
                    <a:pt x="19" y="264"/>
                  </a:lnTo>
                  <a:lnTo>
                    <a:pt x="104" y="257"/>
                  </a:lnTo>
                  <a:lnTo>
                    <a:pt x="85" y="5"/>
                  </a:lnTo>
                  <a:lnTo>
                    <a:pt x="84" y="0"/>
                  </a:ln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0" name="Freeform 700"/>
            <p:cNvSpPr>
              <a:spLocks/>
            </p:cNvSpPr>
            <p:nvPr/>
          </p:nvSpPr>
          <p:spPr bwMode="auto">
            <a:xfrm>
              <a:off x="998" y="2647"/>
              <a:ext cx="64" cy="126"/>
            </a:xfrm>
            <a:custGeom>
              <a:avLst/>
              <a:gdLst>
                <a:gd name="T0" fmla="*/ 0 w 129"/>
                <a:gd name="T1" fmla="*/ 0 h 253"/>
                <a:gd name="T2" fmla="*/ 0 w 129"/>
                <a:gd name="T3" fmla="*/ 0 h 253"/>
                <a:gd name="T4" fmla="*/ 1 w 129"/>
                <a:gd name="T5" fmla="*/ 7 h 253"/>
                <a:gd name="T6" fmla="*/ 4 w 129"/>
                <a:gd name="T7" fmla="*/ 7 h 253"/>
                <a:gd name="T8" fmla="*/ 2 w 129"/>
                <a:gd name="T9" fmla="*/ 0 h 253"/>
                <a:gd name="T10" fmla="*/ 2 w 129"/>
                <a:gd name="T11" fmla="*/ 0 h 253"/>
                <a:gd name="T12" fmla="*/ 0 w 129"/>
                <a:gd name="T13" fmla="*/ 0 h 253"/>
                <a:gd name="T14" fmla="*/ 0 60000 65536"/>
                <a:gd name="T15" fmla="*/ 0 60000 65536"/>
                <a:gd name="T16" fmla="*/ 0 60000 65536"/>
                <a:gd name="T17" fmla="*/ 0 60000 65536"/>
                <a:gd name="T18" fmla="*/ 0 60000 65536"/>
                <a:gd name="T19" fmla="*/ 0 60000 65536"/>
                <a:gd name="T20" fmla="*/ 0 60000 65536"/>
                <a:gd name="T21" fmla="*/ 0 w 129"/>
                <a:gd name="T22" fmla="*/ 0 h 253"/>
                <a:gd name="T23" fmla="*/ 129 w 129"/>
                <a:gd name="T24" fmla="*/ 253 h 2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53">
                  <a:moveTo>
                    <a:pt x="0" y="13"/>
                  </a:moveTo>
                  <a:lnTo>
                    <a:pt x="0" y="16"/>
                  </a:lnTo>
                  <a:lnTo>
                    <a:pt x="46" y="253"/>
                  </a:lnTo>
                  <a:lnTo>
                    <a:pt x="129" y="236"/>
                  </a:lnTo>
                  <a:lnTo>
                    <a:pt x="83" y="0"/>
                  </a:lnTo>
                  <a:lnTo>
                    <a:pt x="83" y="4"/>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1" name="Freeform 701"/>
            <p:cNvSpPr>
              <a:spLocks/>
            </p:cNvSpPr>
            <p:nvPr/>
          </p:nvSpPr>
          <p:spPr bwMode="auto">
            <a:xfrm>
              <a:off x="988" y="2575"/>
              <a:ext cx="51" cy="78"/>
            </a:xfrm>
            <a:custGeom>
              <a:avLst/>
              <a:gdLst>
                <a:gd name="T0" fmla="*/ 0 w 101"/>
                <a:gd name="T1" fmla="*/ 0 h 157"/>
                <a:gd name="T2" fmla="*/ 0 w 101"/>
                <a:gd name="T3" fmla="*/ 0 h 157"/>
                <a:gd name="T4" fmla="*/ 1 w 101"/>
                <a:gd name="T5" fmla="*/ 4 h 157"/>
                <a:gd name="T6" fmla="*/ 4 w 101"/>
                <a:gd name="T7" fmla="*/ 4 h 157"/>
                <a:gd name="T8" fmla="*/ 3 w 101"/>
                <a:gd name="T9" fmla="*/ 0 h 157"/>
                <a:gd name="T10" fmla="*/ 3 w 101"/>
                <a:gd name="T11" fmla="*/ 0 h 157"/>
                <a:gd name="T12" fmla="*/ 0 w 101"/>
                <a:gd name="T13" fmla="*/ 0 h 157"/>
                <a:gd name="T14" fmla="*/ 0 60000 65536"/>
                <a:gd name="T15" fmla="*/ 0 60000 65536"/>
                <a:gd name="T16" fmla="*/ 0 60000 65536"/>
                <a:gd name="T17" fmla="*/ 0 60000 65536"/>
                <a:gd name="T18" fmla="*/ 0 60000 65536"/>
                <a:gd name="T19" fmla="*/ 0 60000 65536"/>
                <a:gd name="T20" fmla="*/ 0 60000 65536"/>
                <a:gd name="T21" fmla="*/ 0 w 101"/>
                <a:gd name="T22" fmla="*/ 0 h 157"/>
                <a:gd name="T23" fmla="*/ 101 w 101"/>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57">
                  <a:moveTo>
                    <a:pt x="0" y="12"/>
                  </a:moveTo>
                  <a:lnTo>
                    <a:pt x="0" y="11"/>
                  </a:lnTo>
                  <a:lnTo>
                    <a:pt x="18" y="157"/>
                  </a:lnTo>
                  <a:lnTo>
                    <a:pt x="101" y="148"/>
                  </a:lnTo>
                  <a:lnTo>
                    <a:pt x="83" y="1"/>
                  </a:lnTo>
                  <a:lnTo>
                    <a:pt x="83"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2" name="Freeform 702"/>
            <p:cNvSpPr>
              <a:spLocks/>
            </p:cNvSpPr>
            <p:nvPr/>
          </p:nvSpPr>
          <p:spPr bwMode="auto">
            <a:xfrm>
              <a:off x="988" y="2575"/>
              <a:ext cx="42" cy="6"/>
            </a:xfrm>
            <a:custGeom>
              <a:avLst/>
              <a:gdLst>
                <a:gd name="T0" fmla="*/ 0 w 83"/>
                <a:gd name="T1" fmla="*/ 1 h 12"/>
                <a:gd name="T2" fmla="*/ 2 w 83"/>
                <a:gd name="T3" fmla="*/ 1 h 12"/>
                <a:gd name="T4" fmla="*/ 2 w 83"/>
                <a:gd name="T5" fmla="*/ 1 h 12"/>
                <a:gd name="T6" fmla="*/ 2 w 83"/>
                <a:gd name="T7" fmla="*/ 1 h 12"/>
                <a:gd name="T8" fmla="*/ 2 w 83"/>
                <a:gd name="T9" fmla="*/ 1 h 12"/>
                <a:gd name="T10" fmla="*/ 3 w 83"/>
                <a:gd name="T11" fmla="*/ 0 h 12"/>
                <a:gd name="T12" fmla="*/ 0 w 83"/>
                <a:gd name="T13" fmla="*/ 1 h 12"/>
                <a:gd name="T14" fmla="*/ 0 60000 65536"/>
                <a:gd name="T15" fmla="*/ 0 60000 65536"/>
                <a:gd name="T16" fmla="*/ 0 60000 65536"/>
                <a:gd name="T17" fmla="*/ 0 60000 65536"/>
                <a:gd name="T18" fmla="*/ 0 60000 65536"/>
                <a:gd name="T19" fmla="*/ 0 60000 65536"/>
                <a:gd name="T20" fmla="*/ 0 60000 65536"/>
                <a:gd name="T21" fmla="*/ 0 w 83"/>
                <a:gd name="T22" fmla="*/ 0 h 12"/>
                <a:gd name="T23" fmla="*/ 83 w 8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
                  <a:moveTo>
                    <a:pt x="0" y="12"/>
                  </a:moveTo>
                  <a:lnTo>
                    <a:pt x="41" y="6"/>
                  </a:lnTo>
                  <a:lnTo>
                    <a:pt x="83"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3" name="Freeform 703"/>
            <p:cNvSpPr>
              <a:spLocks/>
            </p:cNvSpPr>
            <p:nvPr/>
          </p:nvSpPr>
          <p:spPr bwMode="auto">
            <a:xfrm>
              <a:off x="976" y="2488"/>
              <a:ext cx="54" cy="93"/>
            </a:xfrm>
            <a:custGeom>
              <a:avLst/>
              <a:gdLst>
                <a:gd name="T0" fmla="*/ 0 w 109"/>
                <a:gd name="T1" fmla="*/ 1 h 186"/>
                <a:gd name="T2" fmla="*/ 0 w 109"/>
                <a:gd name="T3" fmla="*/ 1 h 186"/>
                <a:gd name="T4" fmla="*/ 0 w 109"/>
                <a:gd name="T5" fmla="*/ 6 h 186"/>
                <a:gd name="T6" fmla="*/ 3 w 109"/>
                <a:gd name="T7" fmla="*/ 6 h 186"/>
                <a:gd name="T8" fmla="*/ 2 w 109"/>
                <a:gd name="T9" fmla="*/ 1 h 186"/>
                <a:gd name="T10" fmla="*/ 2 w 109"/>
                <a:gd name="T11" fmla="*/ 0 h 186"/>
                <a:gd name="T12" fmla="*/ 0 w 109"/>
                <a:gd name="T13" fmla="*/ 1 h 186"/>
                <a:gd name="T14" fmla="*/ 0 60000 65536"/>
                <a:gd name="T15" fmla="*/ 0 60000 65536"/>
                <a:gd name="T16" fmla="*/ 0 60000 65536"/>
                <a:gd name="T17" fmla="*/ 0 60000 65536"/>
                <a:gd name="T18" fmla="*/ 0 60000 65536"/>
                <a:gd name="T19" fmla="*/ 0 60000 65536"/>
                <a:gd name="T20" fmla="*/ 0 60000 65536"/>
                <a:gd name="T21" fmla="*/ 0 w 109"/>
                <a:gd name="T22" fmla="*/ 0 h 186"/>
                <a:gd name="T23" fmla="*/ 109 w 109"/>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86">
                  <a:moveTo>
                    <a:pt x="0" y="16"/>
                  </a:moveTo>
                  <a:lnTo>
                    <a:pt x="0" y="14"/>
                  </a:lnTo>
                  <a:lnTo>
                    <a:pt x="26" y="186"/>
                  </a:lnTo>
                  <a:lnTo>
                    <a:pt x="109" y="174"/>
                  </a:lnTo>
                  <a:lnTo>
                    <a:pt x="83" y="3"/>
                  </a:lnTo>
                  <a:lnTo>
                    <a:pt x="83"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4" name="Freeform 704"/>
            <p:cNvSpPr>
              <a:spLocks/>
            </p:cNvSpPr>
            <p:nvPr/>
          </p:nvSpPr>
          <p:spPr bwMode="auto">
            <a:xfrm>
              <a:off x="957" y="2380"/>
              <a:ext cx="60" cy="116"/>
            </a:xfrm>
            <a:custGeom>
              <a:avLst/>
              <a:gdLst>
                <a:gd name="T0" fmla="*/ 0 w 121"/>
                <a:gd name="T1" fmla="*/ 1 h 231"/>
                <a:gd name="T2" fmla="*/ 0 w 121"/>
                <a:gd name="T3" fmla="*/ 1 h 231"/>
                <a:gd name="T4" fmla="*/ 1 w 121"/>
                <a:gd name="T5" fmla="*/ 8 h 231"/>
                <a:gd name="T6" fmla="*/ 3 w 121"/>
                <a:gd name="T7" fmla="*/ 7 h 231"/>
                <a:gd name="T8" fmla="*/ 2 w 121"/>
                <a:gd name="T9" fmla="*/ 1 h 231"/>
                <a:gd name="T10" fmla="*/ 2 w 121"/>
                <a:gd name="T11" fmla="*/ 0 h 231"/>
                <a:gd name="T12" fmla="*/ 0 w 121"/>
                <a:gd name="T13" fmla="*/ 1 h 231"/>
                <a:gd name="T14" fmla="*/ 0 60000 65536"/>
                <a:gd name="T15" fmla="*/ 0 60000 65536"/>
                <a:gd name="T16" fmla="*/ 0 60000 65536"/>
                <a:gd name="T17" fmla="*/ 0 60000 65536"/>
                <a:gd name="T18" fmla="*/ 0 60000 65536"/>
                <a:gd name="T19" fmla="*/ 0 60000 65536"/>
                <a:gd name="T20" fmla="*/ 0 60000 65536"/>
                <a:gd name="T21" fmla="*/ 0 w 121"/>
                <a:gd name="T22" fmla="*/ 0 h 231"/>
                <a:gd name="T23" fmla="*/ 121 w 121"/>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31">
                  <a:moveTo>
                    <a:pt x="2" y="27"/>
                  </a:moveTo>
                  <a:lnTo>
                    <a:pt x="0" y="22"/>
                  </a:lnTo>
                  <a:lnTo>
                    <a:pt x="38" y="231"/>
                  </a:lnTo>
                  <a:lnTo>
                    <a:pt x="121" y="215"/>
                  </a:lnTo>
                  <a:lnTo>
                    <a:pt x="83" y="6"/>
                  </a:lnTo>
                  <a:lnTo>
                    <a:pt x="82" y="0"/>
                  </a:lnTo>
                  <a:lnTo>
                    <a:pt x="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5" name="Freeform 705"/>
            <p:cNvSpPr>
              <a:spLocks/>
            </p:cNvSpPr>
            <p:nvPr/>
          </p:nvSpPr>
          <p:spPr bwMode="auto">
            <a:xfrm>
              <a:off x="934" y="2317"/>
              <a:ext cx="64" cy="77"/>
            </a:xfrm>
            <a:custGeom>
              <a:avLst/>
              <a:gdLst>
                <a:gd name="T0" fmla="*/ 0 w 127"/>
                <a:gd name="T1" fmla="*/ 1 h 154"/>
                <a:gd name="T2" fmla="*/ 1 w 127"/>
                <a:gd name="T3" fmla="*/ 1 h 154"/>
                <a:gd name="T4" fmla="*/ 2 w 127"/>
                <a:gd name="T5" fmla="*/ 5 h 154"/>
                <a:gd name="T6" fmla="*/ 4 w 127"/>
                <a:gd name="T7" fmla="*/ 4 h 154"/>
                <a:gd name="T8" fmla="*/ 3 w 127"/>
                <a:gd name="T9" fmla="*/ 0 h 154"/>
                <a:gd name="T10" fmla="*/ 3 w 127"/>
                <a:gd name="T11" fmla="*/ 1 h 154"/>
                <a:gd name="T12" fmla="*/ 0 w 127"/>
                <a:gd name="T13" fmla="*/ 1 h 154"/>
                <a:gd name="T14" fmla="*/ 0 60000 65536"/>
                <a:gd name="T15" fmla="*/ 0 60000 65536"/>
                <a:gd name="T16" fmla="*/ 0 60000 65536"/>
                <a:gd name="T17" fmla="*/ 0 60000 65536"/>
                <a:gd name="T18" fmla="*/ 0 60000 65536"/>
                <a:gd name="T19" fmla="*/ 0 60000 65536"/>
                <a:gd name="T20" fmla="*/ 0 60000 65536"/>
                <a:gd name="T21" fmla="*/ 0 w 127"/>
                <a:gd name="T22" fmla="*/ 0 h 154"/>
                <a:gd name="T23" fmla="*/ 127 w 127"/>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4">
                  <a:moveTo>
                    <a:pt x="0" y="20"/>
                  </a:moveTo>
                  <a:lnTo>
                    <a:pt x="2" y="28"/>
                  </a:lnTo>
                  <a:lnTo>
                    <a:pt x="47" y="154"/>
                  </a:lnTo>
                  <a:lnTo>
                    <a:pt x="127" y="127"/>
                  </a:lnTo>
                  <a:lnTo>
                    <a:pt x="82" y="0"/>
                  </a:lnTo>
                  <a:lnTo>
                    <a:pt x="83" y="8"/>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6" name="Freeform 706"/>
            <p:cNvSpPr>
              <a:spLocks/>
            </p:cNvSpPr>
            <p:nvPr/>
          </p:nvSpPr>
          <p:spPr bwMode="auto">
            <a:xfrm>
              <a:off x="934" y="2321"/>
              <a:ext cx="42" cy="6"/>
            </a:xfrm>
            <a:custGeom>
              <a:avLst/>
              <a:gdLst>
                <a:gd name="T0" fmla="*/ 0 w 83"/>
                <a:gd name="T1" fmla="*/ 1 h 12"/>
                <a:gd name="T2" fmla="*/ 2 w 83"/>
                <a:gd name="T3" fmla="*/ 1 h 12"/>
                <a:gd name="T4" fmla="*/ 2 w 83"/>
                <a:gd name="T5" fmla="*/ 1 h 12"/>
                <a:gd name="T6" fmla="*/ 2 w 83"/>
                <a:gd name="T7" fmla="*/ 1 h 12"/>
                <a:gd name="T8" fmla="*/ 2 w 83"/>
                <a:gd name="T9" fmla="*/ 1 h 12"/>
                <a:gd name="T10" fmla="*/ 3 w 83"/>
                <a:gd name="T11" fmla="*/ 0 h 12"/>
                <a:gd name="T12" fmla="*/ 0 w 83"/>
                <a:gd name="T13" fmla="*/ 1 h 12"/>
                <a:gd name="T14" fmla="*/ 0 60000 65536"/>
                <a:gd name="T15" fmla="*/ 0 60000 65536"/>
                <a:gd name="T16" fmla="*/ 0 60000 65536"/>
                <a:gd name="T17" fmla="*/ 0 60000 65536"/>
                <a:gd name="T18" fmla="*/ 0 60000 65536"/>
                <a:gd name="T19" fmla="*/ 0 60000 65536"/>
                <a:gd name="T20" fmla="*/ 0 60000 65536"/>
                <a:gd name="T21" fmla="*/ 0 w 83"/>
                <a:gd name="T22" fmla="*/ 0 h 12"/>
                <a:gd name="T23" fmla="*/ 83 w 8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2">
                  <a:moveTo>
                    <a:pt x="0" y="12"/>
                  </a:moveTo>
                  <a:lnTo>
                    <a:pt x="42" y="6"/>
                  </a:lnTo>
                  <a:lnTo>
                    <a:pt x="83"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7" name="Freeform 707"/>
            <p:cNvSpPr>
              <a:spLocks/>
            </p:cNvSpPr>
            <p:nvPr/>
          </p:nvSpPr>
          <p:spPr bwMode="auto">
            <a:xfrm>
              <a:off x="924" y="2257"/>
              <a:ext cx="52" cy="70"/>
            </a:xfrm>
            <a:custGeom>
              <a:avLst/>
              <a:gdLst>
                <a:gd name="T0" fmla="*/ 0 w 102"/>
                <a:gd name="T1" fmla="*/ 1 h 140"/>
                <a:gd name="T2" fmla="*/ 0 w 102"/>
                <a:gd name="T3" fmla="*/ 1 h 140"/>
                <a:gd name="T4" fmla="*/ 1 w 102"/>
                <a:gd name="T5" fmla="*/ 5 h 140"/>
                <a:gd name="T6" fmla="*/ 4 w 102"/>
                <a:gd name="T7" fmla="*/ 4 h 140"/>
                <a:gd name="T8" fmla="*/ 3 w 102"/>
                <a:gd name="T9" fmla="*/ 0 h 140"/>
                <a:gd name="T10" fmla="*/ 3 w 102"/>
                <a:gd name="T11" fmla="*/ 0 h 140"/>
                <a:gd name="T12" fmla="*/ 0 w 102"/>
                <a:gd name="T13" fmla="*/ 1 h 140"/>
                <a:gd name="T14" fmla="*/ 0 60000 65536"/>
                <a:gd name="T15" fmla="*/ 0 60000 65536"/>
                <a:gd name="T16" fmla="*/ 0 60000 65536"/>
                <a:gd name="T17" fmla="*/ 0 60000 65536"/>
                <a:gd name="T18" fmla="*/ 0 60000 65536"/>
                <a:gd name="T19" fmla="*/ 0 60000 65536"/>
                <a:gd name="T20" fmla="*/ 0 60000 65536"/>
                <a:gd name="T21" fmla="*/ 0 w 102"/>
                <a:gd name="T22" fmla="*/ 0 h 140"/>
                <a:gd name="T23" fmla="*/ 102 w 102"/>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40">
                  <a:moveTo>
                    <a:pt x="0" y="12"/>
                  </a:moveTo>
                  <a:lnTo>
                    <a:pt x="0" y="12"/>
                  </a:lnTo>
                  <a:lnTo>
                    <a:pt x="19" y="140"/>
                  </a:lnTo>
                  <a:lnTo>
                    <a:pt x="102" y="128"/>
                  </a:lnTo>
                  <a:lnTo>
                    <a:pt x="83"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8" name="Freeform 708"/>
            <p:cNvSpPr>
              <a:spLocks/>
            </p:cNvSpPr>
            <p:nvPr/>
          </p:nvSpPr>
          <p:spPr bwMode="auto">
            <a:xfrm>
              <a:off x="911" y="2172"/>
              <a:ext cx="55" cy="91"/>
            </a:xfrm>
            <a:custGeom>
              <a:avLst/>
              <a:gdLst>
                <a:gd name="T0" fmla="*/ 0 w 110"/>
                <a:gd name="T1" fmla="*/ 1 h 182"/>
                <a:gd name="T2" fmla="*/ 1 w 110"/>
                <a:gd name="T3" fmla="*/ 1 h 182"/>
                <a:gd name="T4" fmla="*/ 1 w 110"/>
                <a:gd name="T5" fmla="*/ 6 h 182"/>
                <a:gd name="T6" fmla="*/ 4 w 110"/>
                <a:gd name="T7" fmla="*/ 6 h 182"/>
                <a:gd name="T8" fmla="*/ 3 w 110"/>
                <a:gd name="T9" fmla="*/ 0 h 182"/>
                <a:gd name="T10" fmla="*/ 3 w 110"/>
                <a:gd name="T11" fmla="*/ 1 h 182"/>
                <a:gd name="T12" fmla="*/ 0 w 110"/>
                <a:gd name="T13" fmla="*/ 1 h 182"/>
                <a:gd name="T14" fmla="*/ 0 60000 65536"/>
                <a:gd name="T15" fmla="*/ 0 60000 65536"/>
                <a:gd name="T16" fmla="*/ 0 60000 65536"/>
                <a:gd name="T17" fmla="*/ 0 60000 65536"/>
                <a:gd name="T18" fmla="*/ 0 60000 65536"/>
                <a:gd name="T19" fmla="*/ 0 60000 65536"/>
                <a:gd name="T20" fmla="*/ 0 60000 65536"/>
                <a:gd name="T21" fmla="*/ 0 w 110"/>
                <a:gd name="T22" fmla="*/ 0 h 182"/>
                <a:gd name="T23" fmla="*/ 110 w 110"/>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82">
                  <a:moveTo>
                    <a:pt x="0" y="6"/>
                  </a:moveTo>
                  <a:lnTo>
                    <a:pt x="1" y="11"/>
                  </a:lnTo>
                  <a:lnTo>
                    <a:pt x="27" y="182"/>
                  </a:lnTo>
                  <a:lnTo>
                    <a:pt x="110" y="170"/>
                  </a:lnTo>
                  <a:lnTo>
                    <a:pt x="84" y="0"/>
                  </a:lnTo>
                  <a:lnTo>
                    <a:pt x="86"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29" name="Freeform 709"/>
            <p:cNvSpPr>
              <a:spLocks/>
            </p:cNvSpPr>
            <p:nvPr/>
          </p:nvSpPr>
          <p:spPr bwMode="auto">
            <a:xfrm>
              <a:off x="911" y="2133"/>
              <a:ext cx="43" cy="42"/>
            </a:xfrm>
            <a:custGeom>
              <a:avLst/>
              <a:gdLst>
                <a:gd name="T0" fmla="*/ 0 w 86"/>
                <a:gd name="T1" fmla="*/ 0 h 85"/>
                <a:gd name="T2" fmla="*/ 0 w 86"/>
                <a:gd name="T3" fmla="*/ 0 h 85"/>
                <a:gd name="T4" fmla="*/ 0 w 86"/>
                <a:gd name="T5" fmla="*/ 2 h 85"/>
                <a:gd name="T6" fmla="*/ 3 w 86"/>
                <a:gd name="T7" fmla="*/ 2 h 85"/>
                <a:gd name="T8" fmla="*/ 3 w 86"/>
                <a:gd name="T9" fmla="*/ 0 h 85"/>
                <a:gd name="T10" fmla="*/ 3 w 86"/>
                <a:gd name="T11" fmla="*/ 0 h 85"/>
                <a:gd name="T12" fmla="*/ 0 w 86"/>
                <a:gd name="T13" fmla="*/ 0 h 85"/>
                <a:gd name="T14" fmla="*/ 0 60000 65536"/>
                <a:gd name="T15" fmla="*/ 0 60000 65536"/>
                <a:gd name="T16" fmla="*/ 0 60000 65536"/>
                <a:gd name="T17" fmla="*/ 0 60000 65536"/>
                <a:gd name="T18" fmla="*/ 0 60000 65536"/>
                <a:gd name="T19" fmla="*/ 0 60000 65536"/>
                <a:gd name="T20" fmla="*/ 0 60000 65536"/>
                <a:gd name="T21" fmla="*/ 0 w 86"/>
                <a:gd name="T22" fmla="*/ 0 h 85"/>
                <a:gd name="T23" fmla="*/ 86 w 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85">
                  <a:moveTo>
                    <a:pt x="0" y="0"/>
                  </a:moveTo>
                  <a:lnTo>
                    <a:pt x="0" y="0"/>
                  </a:lnTo>
                  <a:lnTo>
                    <a:pt x="0" y="85"/>
                  </a:lnTo>
                  <a:lnTo>
                    <a:pt x="86" y="85"/>
                  </a:lnTo>
                  <a:lnTo>
                    <a:pt x="8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0" name="Freeform 710"/>
            <p:cNvSpPr>
              <a:spLocks/>
            </p:cNvSpPr>
            <p:nvPr/>
          </p:nvSpPr>
          <p:spPr bwMode="auto">
            <a:xfrm>
              <a:off x="911" y="2133"/>
              <a:ext cx="43" cy="1"/>
            </a:xfrm>
            <a:custGeom>
              <a:avLst/>
              <a:gdLst>
                <a:gd name="T0" fmla="*/ 0 w 86"/>
                <a:gd name="T1" fmla="*/ 0 h 1"/>
                <a:gd name="T2" fmla="*/ 2 w 86"/>
                <a:gd name="T3" fmla="*/ 0 h 1"/>
                <a:gd name="T4" fmla="*/ 2 w 86"/>
                <a:gd name="T5" fmla="*/ 0 h 1"/>
                <a:gd name="T6" fmla="*/ 2 w 86"/>
                <a:gd name="T7" fmla="*/ 0 h 1"/>
                <a:gd name="T8" fmla="*/ 2 w 86"/>
                <a:gd name="T9" fmla="*/ 0 h 1"/>
                <a:gd name="T10" fmla="*/ 3 w 86"/>
                <a:gd name="T11" fmla="*/ 0 h 1"/>
                <a:gd name="T12" fmla="*/ 0 w 86"/>
                <a:gd name="T13" fmla="*/ 0 h 1"/>
                <a:gd name="T14" fmla="*/ 0 60000 65536"/>
                <a:gd name="T15" fmla="*/ 0 60000 65536"/>
                <a:gd name="T16" fmla="*/ 0 60000 65536"/>
                <a:gd name="T17" fmla="*/ 0 60000 65536"/>
                <a:gd name="T18" fmla="*/ 0 60000 65536"/>
                <a:gd name="T19" fmla="*/ 0 60000 65536"/>
                <a:gd name="T20" fmla="*/ 0 60000 65536"/>
                <a:gd name="T21" fmla="*/ 0 w 86"/>
                <a:gd name="T22" fmla="*/ 0 h 1"/>
                <a:gd name="T23" fmla="*/ 86 w 86"/>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
                  <a:moveTo>
                    <a:pt x="0" y="0"/>
                  </a:moveTo>
                  <a:lnTo>
                    <a:pt x="43" y="0"/>
                  </a:lnTo>
                  <a:lnTo>
                    <a:pt x="8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1" name="Freeform 711"/>
            <p:cNvSpPr>
              <a:spLocks/>
            </p:cNvSpPr>
            <p:nvPr/>
          </p:nvSpPr>
          <p:spPr bwMode="auto">
            <a:xfrm>
              <a:off x="911" y="2095"/>
              <a:ext cx="43" cy="38"/>
            </a:xfrm>
            <a:custGeom>
              <a:avLst/>
              <a:gdLst>
                <a:gd name="T0" fmla="*/ 1 w 86"/>
                <a:gd name="T1" fmla="*/ 1 h 76"/>
                <a:gd name="T2" fmla="*/ 0 w 86"/>
                <a:gd name="T3" fmla="*/ 1 h 76"/>
                <a:gd name="T4" fmla="*/ 0 w 86"/>
                <a:gd name="T5" fmla="*/ 3 h 76"/>
                <a:gd name="T6" fmla="*/ 3 w 86"/>
                <a:gd name="T7" fmla="*/ 3 h 76"/>
                <a:gd name="T8" fmla="*/ 3 w 86"/>
                <a:gd name="T9" fmla="*/ 1 h 76"/>
                <a:gd name="T10" fmla="*/ 3 w 86"/>
                <a:gd name="T11" fmla="*/ 1 h 76"/>
                <a:gd name="T12" fmla="*/ 3 w 86"/>
                <a:gd name="T13" fmla="*/ 1 h 76"/>
                <a:gd name="T14" fmla="*/ 3 w 86"/>
                <a:gd name="T15" fmla="*/ 1 h 76"/>
                <a:gd name="T16" fmla="*/ 3 w 86"/>
                <a:gd name="T17" fmla="*/ 0 h 76"/>
                <a:gd name="T18" fmla="*/ 1 w 86"/>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6"/>
                <a:gd name="T32" fmla="*/ 86 w 8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6">
                  <a:moveTo>
                    <a:pt x="3" y="25"/>
                  </a:moveTo>
                  <a:lnTo>
                    <a:pt x="0" y="13"/>
                  </a:lnTo>
                  <a:lnTo>
                    <a:pt x="0" y="76"/>
                  </a:lnTo>
                  <a:lnTo>
                    <a:pt x="86" y="76"/>
                  </a:lnTo>
                  <a:lnTo>
                    <a:pt x="86" y="13"/>
                  </a:lnTo>
                  <a:lnTo>
                    <a:pt x="83" y="2"/>
                  </a:lnTo>
                  <a:lnTo>
                    <a:pt x="86" y="13"/>
                  </a:lnTo>
                  <a:lnTo>
                    <a:pt x="86" y="6"/>
                  </a:lnTo>
                  <a:lnTo>
                    <a:pt x="82" y="0"/>
                  </a:lnTo>
                  <a:lnTo>
                    <a:pt x="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2" name="Freeform 712"/>
            <p:cNvSpPr>
              <a:spLocks/>
            </p:cNvSpPr>
            <p:nvPr/>
          </p:nvSpPr>
          <p:spPr bwMode="auto">
            <a:xfrm>
              <a:off x="902" y="2064"/>
              <a:ext cx="51" cy="43"/>
            </a:xfrm>
            <a:custGeom>
              <a:avLst/>
              <a:gdLst>
                <a:gd name="T0" fmla="*/ 0 w 101"/>
                <a:gd name="T1" fmla="*/ 1 h 86"/>
                <a:gd name="T2" fmla="*/ 1 w 101"/>
                <a:gd name="T3" fmla="*/ 1 h 86"/>
                <a:gd name="T4" fmla="*/ 1 w 101"/>
                <a:gd name="T5" fmla="*/ 3 h 86"/>
                <a:gd name="T6" fmla="*/ 4 w 101"/>
                <a:gd name="T7" fmla="*/ 2 h 86"/>
                <a:gd name="T8" fmla="*/ 3 w 101"/>
                <a:gd name="T9" fmla="*/ 0 h 86"/>
                <a:gd name="T10" fmla="*/ 3 w 101"/>
                <a:gd name="T11" fmla="*/ 1 h 86"/>
                <a:gd name="T12" fmla="*/ 0 w 101"/>
                <a:gd name="T13" fmla="*/ 1 h 86"/>
                <a:gd name="T14" fmla="*/ 0 w 101"/>
                <a:gd name="T15" fmla="*/ 1 h 86"/>
                <a:gd name="T16" fmla="*/ 1 w 101"/>
                <a:gd name="T17" fmla="*/ 1 h 86"/>
                <a:gd name="T18" fmla="*/ 0 w 101"/>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86"/>
                <a:gd name="T32" fmla="*/ 101 w 10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86">
                  <a:moveTo>
                    <a:pt x="0" y="12"/>
                  </a:moveTo>
                  <a:lnTo>
                    <a:pt x="2" y="23"/>
                  </a:lnTo>
                  <a:lnTo>
                    <a:pt x="21" y="86"/>
                  </a:lnTo>
                  <a:lnTo>
                    <a:pt x="101" y="63"/>
                  </a:lnTo>
                  <a:lnTo>
                    <a:pt x="83" y="0"/>
                  </a:lnTo>
                  <a:lnTo>
                    <a:pt x="85" y="12"/>
                  </a:lnTo>
                  <a:lnTo>
                    <a:pt x="0" y="12"/>
                  </a:lnTo>
                  <a:lnTo>
                    <a:pt x="0" y="19"/>
                  </a:lnTo>
                  <a:lnTo>
                    <a:pt x="3" y="25"/>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3" name="Freeform 713"/>
            <p:cNvSpPr>
              <a:spLocks/>
            </p:cNvSpPr>
            <p:nvPr/>
          </p:nvSpPr>
          <p:spPr bwMode="auto">
            <a:xfrm>
              <a:off x="902" y="2037"/>
              <a:ext cx="43" cy="33"/>
            </a:xfrm>
            <a:custGeom>
              <a:avLst/>
              <a:gdLst>
                <a:gd name="T0" fmla="*/ 1 w 85"/>
                <a:gd name="T1" fmla="*/ 2 h 66"/>
                <a:gd name="T2" fmla="*/ 0 w 85"/>
                <a:gd name="T3" fmla="*/ 1 h 66"/>
                <a:gd name="T4" fmla="*/ 0 w 85"/>
                <a:gd name="T5" fmla="*/ 3 h 66"/>
                <a:gd name="T6" fmla="*/ 3 w 85"/>
                <a:gd name="T7" fmla="*/ 3 h 66"/>
                <a:gd name="T8" fmla="*/ 3 w 85"/>
                <a:gd name="T9" fmla="*/ 1 h 66"/>
                <a:gd name="T10" fmla="*/ 3 w 85"/>
                <a:gd name="T11" fmla="*/ 0 h 66"/>
                <a:gd name="T12" fmla="*/ 3 w 85"/>
                <a:gd name="T13" fmla="*/ 1 h 66"/>
                <a:gd name="T14" fmla="*/ 3 w 85"/>
                <a:gd name="T15" fmla="*/ 1 h 66"/>
                <a:gd name="T16" fmla="*/ 3 w 85"/>
                <a:gd name="T17" fmla="*/ 1 h 66"/>
                <a:gd name="T18" fmla="*/ 1 w 85"/>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66"/>
                <a:gd name="T32" fmla="*/ 85 w 8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66">
                  <a:moveTo>
                    <a:pt x="5" y="39"/>
                  </a:moveTo>
                  <a:lnTo>
                    <a:pt x="0" y="20"/>
                  </a:lnTo>
                  <a:lnTo>
                    <a:pt x="0" y="66"/>
                  </a:lnTo>
                  <a:lnTo>
                    <a:pt x="85" y="66"/>
                  </a:lnTo>
                  <a:lnTo>
                    <a:pt x="85" y="20"/>
                  </a:lnTo>
                  <a:lnTo>
                    <a:pt x="81" y="0"/>
                  </a:lnTo>
                  <a:lnTo>
                    <a:pt x="85" y="20"/>
                  </a:lnTo>
                  <a:lnTo>
                    <a:pt x="85" y="9"/>
                  </a:lnTo>
                  <a:lnTo>
                    <a:pt x="81" y="1"/>
                  </a:lnTo>
                  <a:lnTo>
                    <a:pt x="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4" name="Freeform 714"/>
            <p:cNvSpPr>
              <a:spLocks/>
            </p:cNvSpPr>
            <p:nvPr/>
          </p:nvSpPr>
          <p:spPr bwMode="auto">
            <a:xfrm>
              <a:off x="904" y="2037"/>
              <a:ext cx="41" cy="20"/>
            </a:xfrm>
            <a:custGeom>
              <a:avLst/>
              <a:gdLst>
                <a:gd name="T0" fmla="*/ 0 w 80"/>
                <a:gd name="T1" fmla="*/ 2 h 39"/>
                <a:gd name="T2" fmla="*/ 2 w 80"/>
                <a:gd name="T3" fmla="*/ 1 h 39"/>
                <a:gd name="T4" fmla="*/ 2 w 80"/>
                <a:gd name="T5" fmla="*/ 1 h 39"/>
                <a:gd name="T6" fmla="*/ 2 w 80"/>
                <a:gd name="T7" fmla="*/ 1 h 39"/>
                <a:gd name="T8" fmla="*/ 2 w 80"/>
                <a:gd name="T9" fmla="*/ 1 h 39"/>
                <a:gd name="T10" fmla="*/ 3 w 80"/>
                <a:gd name="T11" fmla="*/ 0 h 39"/>
                <a:gd name="T12" fmla="*/ 3 w 80"/>
                <a:gd name="T13" fmla="*/ 1 h 39"/>
                <a:gd name="T14" fmla="*/ 3 w 80"/>
                <a:gd name="T15" fmla="*/ 1 h 39"/>
                <a:gd name="T16" fmla="*/ 3 w 80"/>
                <a:gd name="T17" fmla="*/ 1 h 39"/>
                <a:gd name="T18" fmla="*/ 0 w 80"/>
                <a:gd name="T19" fmla="*/ 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39"/>
                <a:gd name="T32" fmla="*/ 80 w 8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39">
                  <a:moveTo>
                    <a:pt x="0" y="39"/>
                  </a:moveTo>
                  <a:lnTo>
                    <a:pt x="38" y="20"/>
                  </a:lnTo>
                  <a:lnTo>
                    <a:pt x="76" y="0"/>
                  </a:lnTo>
                  <a:lnTo>
                    <a:pt x="80" y="20"/>
                  </a:lnTo>
                  <a:lnTo>
                    <a:pt x="80" y="9"/>
                  </a:lnTo>
                  <a:lnTo>
                    <a:pt x="76" y="1"/>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5" name="Freeform 715"/>
            <p:cNvSpPr>
              <a:spLocks/>
            </p:cNvSpPr>
            <p:nvPr/>
          </p:nvSpPr>
          <p:spPr bwMode="auto">
            <a:xfrm>
              <a:off x="871" y="1974"/>
              <a:ext cx="71" cy="83"/>
            </a:xfrm>
            <a:custGeom>
              <a:avLst/>
              <a:gdLst>
                <a:gd name="T0" fmla="*/ 0 w 142"/>
                <a:gd name="T1" fmla="*/ 2 h 166"/>
                <a:gd name="T2" fmla="*/ 1 w 142"/>
                <a:gd name="T3" fmla="*/ 2 h 166"/>
                <a:gd name="T4" fmla="*/ 3 w 142"/>
                <a:gd name="T5" fmla="*/ 6 h 166"/>
                <a:gd name="T6" fmla="*/ 5 w 142"/>
                <a:gd name="T7" fmla="*/ 4 h 166"/>
                <a:gd name="T8" fmla="*/ 3 w 142"/>
                <a:gd name="T9" fmla="*/ 0 h 166"/>
                <a:gd name="T10" fmla="*/ 3 w 142"/>
                <a:gd name="T11" fmla="*/ 1 h 166"/>
                <a:gd name="T12" fmla="*/ 0 w 142"/>
                <a:gd name="T13" fmla="*/ 2 h 166"/>
                <a:gd name="T14" fmla="*/ 0 60000 65536"/>
                <a:gd name="T15" fmla="*/ 0 60000 65536"/>
                <a:gd name="T16" fmla="*/ 0 60000 65536"/>
                <a:gd name="T17" fmla="*/ 0 60000 65536"/>
                <a:gd name="T18" fmla="*/ 0 60000 65536"/>
                <a:gd name="T19" fmla="*/ 0 60000 65536"/>
                <a:gd name="T20" fmla="*/ 0 60000 65536"/>
                <a:gd name="T21" fmla="*/ 0 w 142"/>
                <a:gd name="T22" fmla="*/ 0 h 166"/>
                <a:gd name="T23" fmla="*/ 142 w 142"/>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166">
                  <a:moveTo>
                    <a:pt x="0" y="37"/>
                  </a:moveTo>
                  <a:lnTo>
                    <a:pt x="1" y="40"/>
                  </a:lnTo>
                  <a:lnTo>
                    <a:pt x="66" y="166"/>
                  </a:lnTo>
                  <a:lnTo>
                    <a:pt x="142" y="127"/>
                  </a:lnTo>
                  <a:lnTo>
                    <a:pt x="77" y="0"/>
                  </a:lnTo>
                  <a:lnTo>
                    <a:pt x="78" y="3"/>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6" name="Freeform 716"/>
            <p:cNvSpPr>
              <a:spLocks/>
            </p:cNvSpPr>
            <p:nvPr/>
          </p:nvSpPr>
          <p:spPr bwMode="auto">
            <a:xfrm>
              <a:off x="848" y="1924"/>
              <a:ext cx="63" cy="68"/>
            </a:xfrm>
            <a:custGeom>
              <a:avLst/>
              <a:gdLst>
                <a:gd name="T0" fmla="*/ 0 w 124"/>
                <a:gd name="T1" fmla="*/ 1 h 136"/>
                <a:gd name="T2" fmla="*/ 1 w 124"/>
                <a:gd name="T3" fmla="*/ 2 h 136"/>
                <a:gd name="T4" fmla="*/ 2 w 124"/>
                <a:gd name="T5" fmla="*/ 5 h 136"/>
                <a:gd name="T6" fmla="*/ 4 w 124"/>
                <a:gd name="T7" fmla="*/ 4 h 136"/>
                <a:gd name="T8" fmla="*/ 3 w 124"/>
                <a:gd name="T9" fmla="*/ 0 h 136"/>
                <a:gd name="T10" fmla="*/ 3 w 124"/>
                <a:gd name="T11" fmla="*/ 1 h 136"/>
                <a:gd name="T12" fmla="*/ 0 w 124"/>
                <a:gd name="T13" fmla="*/ 1 h 136"/>
                <a:gd name="T14" fmla="*/ 0 60000 65536"/>
                <a:gd name="T15" fmla="*/ 0 60000 65536"/>
                <a:gd name="T16" fmla="*/ 0 60000 65536"/>
                <a:gd name="T17" fmla="*/ 0 60000 65536"/>
                <a:gd name="T18" fmla="*/ 0 60000 65536"/>
                <a:gd name="T19" fmla="*/ 0 60000 65536"/>
                <a:gd name="T20" fmla="*/ 0 60000 65536"/>
                <a:gd name="T21" fmla="*/ 0 w 124"/>
                <a:gd name="T22" fmla="*/ 0 h 136"/>
                <a:gd name="T23" fmla="*/ 124 w 124"/>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36">
                  <a:moveTo>
                    <a:pt x="0" y="27"/>
                  </a:moveTo>
                  <a:lnTo>
                    <a:pt x="2" y="35"/>
                  </a:lnTo>
                  <a:lnTo>
                    <a:pt x="46" y="136"/>
                  </a:lnTo>
                  <a:lnTo>
                    <a:pt x="124" y="102"/>
                  </a:lnTo>
                  <a:lnTo>
                    <a:pt x="80" y="0"/>
                  </a:lnTo>
                  <a:lnTo>
                    <a:pt x="83" y="8"/>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7" name="Freeform 717"/>
            <p:cNvSpPr>
              <a:spLocks/>
            </p:cNvSpPr>
            <p:nvPr/>
          </p:nvSpPr>
          <p:spPr bwMode="auto">
            <a:xfrm>
              <a:off x="838" y="1884"/>
              <a:ext cx="52" cy="53"/>
            </a:xfrm>
            <a:custGeom>
              <a:avLst/>
              <a:gdLst>
                <a:gd name="T0" fmla="*/ 0 w 104"/>
                <a:gd name="T1" fmla="*/ 0 h 107"/>
                <a:gd name="T2" fmla="*/ 1 w 104"/>
                <a:gd name="T3" fmla="*/ 0 h 107"/>
                <a:gd name="T4" fmla="*/ 1 w 104"/>
                <a:gd name="T5" fmla="*/ 3 h 107"/>
                <a:gd name="T6" fmla="*/ 4 w 104"/>
                <a:gd name="T7" fmla="*/ 2 h 107"/>
                <a:gd name="T8" fmla="*/ 3 w 104"/>
                <a:gd name="T9" fmla="*/ 0 h 107"/>
                <a:gd name="T10" fmla="*/ 3 w 104"/>
                <a:gd name="T11" fmla="*/ 0 h 107"/>
                <a:gd name="T12" fmla="*/ 0 w 104"/>
                <a:gd name="T13" fmla="*/ 0 h 107"/>
                <a:gd name="T14" fmla="*/ 0 w 104"/>
                <a:gd name="T15" fmla="*/ 0 h 107"/>
                <a:gd name="T16" fmla="*/ 1 w 104"/>
                <a:gd name="T17" fmla="*/ 0 h 107"/>
                <a:gd name="T18" fmla="*/ 0 w 10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07"/>
                <a:gd name="T32" fmla="*/ 104 w 10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07">
                  <a:moveTo>
                    <a:pt x="0" y="9"/>
                  </a:moveTo>
                  <a:lnTo>
                    <a:pt x="1" y="18"/>
                  </a:lnTo>
                  <a:lnTo>
                    <a:pt x="21" y="107"/>
                  </a:lnTo>
                  <a:lnTo>
                    <a:pt x="104" y="88"/>
                  </a:lnTo>
                  <a:lnTo>
                    <a:pt x="84" y="0"/>
                  </a:lnTo>
                  <a:lnTo>
                    <a:pt x="85" y="9"/>
                  </a:lnTo>
                  <a:lnTo>
                    <a:pt x="0" y="9"/>
                  </a:lnTo>
                  <a:lnTo>
                    <a:pt x="0" y="14"/>
                  </a:lnTo>
                  <a:lnTo>
                    <a:pt x="1" y="1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8" name="Freeform 718"/>
            <p:cNvSpPr>
              <a:spLocks/>
            </p:cNvSpPr>
            <p:nvPr/>
          </p:nvSpPr>
          <p:spPr bwMode="auto">
            <a:xfrm>
              <a:off x="838" y="1888"/>
              <a:ext cx="43" cy="6"/>
            </a:xfrm>
            <a:custGeom>
              <a:avLst/>
              <a:gdLst>
                <a:gd name="T0" fmla="*/ 0 w 85"/>
                <a:gd name="T1" fmla="*/ 0 h 10"/>
                <a:gd name="T2" fmla="*/ 2 w 85"/>
                <a:gd name="T3" fmla="*/ 0 h 10"/>
                <a:gd name="T4" fmla="*/ 2 w 85"/>
                <a:gd name="T5" fmla="*/ 0 h 10"/>
                <a:gd name="T6" fmla="*/ 2 w 85"/>
                <a:gd name="T7" fmla="*/ 0 h 10"/>
                <a:gd name="T8" fmla="*/ 2 w 85"/>
                <a:gd name="T9" fmla="*/ 0 h 10"/>
                <a:gd name="T10" fmla="*/ 3 w 85"/>
                <a:gd name="T11" fmla="*/ 0 h 10"/>
                <a:gd name="T12" fmla="*/ 0 w 85"/>
                <a:gd name="T13" fmla="*/ 0 h 10"/>
                <a:gd name="T14" fmla="*/ 0 w 85"/>
                <a:gd name="T15" fmla="*/ 1 h 10"/>
                <a:gd name="T16" fmla="*/ 1 w 85"/>
                <a:gd name="T17" fmla="*/ 1 h 10"/>
                <a:gd name="T18" fmla="*/ 0 w 8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0"/>
                <a:gd name="T32" fmla="*/ 85 w 8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0">
                  <a:moveTo>
                    <a:pt x="0" y="0"/>
                  </a:moveTo>
                  <a:lnTo>
                    <a:pt x="43" y="0"/>
                  </a:lnTo>
                  <a:lnTo>
                    <a:pt x="85" y="0"/>
                  </a:lnTo>
                  <a:lnTo>
                    <a:pt x="0" y="0"/>
                  </a:lnTo>
                  <a:lnTo>
                    <a:pt x="0" y="5"/>
                  </a:lnTo>
                  <a:lnTo>
                    <a:pt x="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9" name="Freeform 719"/>
            <p:cNvSpPr>
              <a:spLocks/>
            </p:cNvSpPr>
            <p:nvPr/>
          </p:nvSpPr>
          <p:spPr bwMode="auto">
            <a:xfrm>
              <a:off x="838" y="1834"/>
              <a:ext cx="43" cy="54"/>
            </a:xfrm>
            <a:custGeom>
              <a:avLst/>
              <a:gdLst>
                <a:gd name="T0" fmla="*/ 1 w 85"/>
                <a:gd name="T1" fmla="*/ 0 h 110"/>
                <a:gd name="T2" fmla="*/ 0 w 85"/>
                <a:gd name="T3" fmla="*/ 0 h 110"/>
                <a:gd name="T4" fmla="*/ 0 w 85"/>
                <a:gd name="T5" fmla="*/ 3 h 110"/>
                <a:gd name="T6" fmla="*/ 3 w 85"/>
                <a:gd name="T7" fmla="*/ 3 h 110"/>
                <a:gd name="T8" fmla="*/ 3 w 85"/>
                <a:gd name="T9" fmla="*/ 0 h 110"/>
                <a:gd name="T10" fmla="*/ 3 w 85"/>
                <a:gd name="T11" fmla="*/ 0 h 110"/>
                <a:gd name="T12" fmla="*/ 1 w 85"/>
                <a:gd name="T13" fmla="*/ 0 h 110"/>
                <a:gd name="T14" fmla="*/ 0 w 85"/>
                <a:gd name="T15" fmla="*/ 0 h 110"/>
                <a:gd name="T16" fmla="*/ 0 w 85"/>
                <a:gd name="T17" fmla="*/ 0 h 110"/>
                <a:gd name="T18" fmla="*/ 1 w 85"/>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10"/>
                <a:gd name="T32" fmla="*/ 85 w 85"/>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10">
                  <a:moveTo>
                    <a:pt x="1" y="0"/>
                  </a:moveTo>
                  <a:lnTo>
                    <a:pt x="0" y="9"/>
                  </a:lnTo>
                  <a:lnTo>
                    <a:pt x="0" y="110"/>
                  </a:lnTo>
                  <a:lnTo>
                    <a:pt x="85" y="110"/>
                  </a:lnTo>
                  <a:lnTo>
                    <a:pt x="85" y="9"/>
                  </a:lnTo>
                  <a:lnTo>
                    <a:pt x="84" y="17"/>
                  </a:lnTo>
                  <a:lnTo>
                    <a:pt x="1" y="0"/>
                  </a:lnTo>
                  <a:lnTo>
                    <a:pt x="0" y="5"/>
                  </a:lnTo>
                  <a:lnTo>
                    <a:pt x="0" y="9"/>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0" name="Freeform 720"/>
            <p:cNvSpPr>
              <a:spLocks/>
            </p:cNvSpPr>
            <p:nvPr/>
          </p:nvSpPr>
          <p:spPr bwMode="auto">
            <a:xfrm>
              <a:off x="839" y="1780"/>
              <a:ext cx="51" cy="62"/>
            </a:xfrm>
            <a:custGeom>
              <a:avLst/>
              <a:gdLst>
                <a:gd name="T0" fmla="*/ 0 w 104"/>
                <a:gd name="T1" fmla="*/ 0 h 125"/>
                <a:gd name="T2" fmla="*/ 0 w 104"/>
                <a:gd name="T3" fmla="*/ 0 h 125"/>
                <a:gd name="T4" fmla="*/ 0 w 104"/>
                <a:gd name="T5" fmla="*/ 3 h 125"/>
                <a:gd name="T6" fmla="*/ 2 w 104"/>
                <a:gd name="T7" fmla="*/ 3 h 125"/>
                <a:gd name="T8" fmla="*/ 3 w 104"/>
                <a:gd name="T9" fmla="*/ 0 h 125"/>
                <a:gd name="T10" fmla="*/ 3 w 104"/>
                <a:gd name="T11" fmla="*/ 0 h 125"/>
                <a:gd name="T12" fmla="*/ 3 w 104"/>
                <a:gd name="T13" fmla="*/ 0 h 125"/>
                <a:gd name="T14" fmla="*/ 3 w 104"/>
                <a:gd name="T15" fmla="*/ 0 h 125"/>
                <a:gd name="T16" fmla="*/ 3 w 104"/>
                <a:gd name="T17" fmla="*/ 0 h 125"/>
                <a:gd name="T18" fmla="*/ 0 w 104"/>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25"/>
                <a:gd name="T32" fmla="*/ 104 w 104"/>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25">
                  <a:moveTo>
                    <a:pt x="19" y="8"/>
                  </a:moveTo>
                  <a:lnTo>
                    <a:pt x="20" y="0"/>
                  </a:lnTo>
                  <a:lnTo>
                    <a:pt x="0" y="108"/>
                  </a:lnTo>
                  <a:lnTo>
                    <a:pt x="83" y="125"/>
                  </a:lnTo>
                  <a:lnTo>
                    <a:pt x="103" y="16"/>
                  </a:lnTo>
                  <a:lnTo>
                    <a:pt x="104" y="8"/>
                  </a:lnTo>
                  <a:lnTo>
                    <a:pt x="103" y="16"/>
                  </a:lnTo>
                  <a:lnTo>
                    <a:pt x="104" y="12"/>
                  </a:lnTo>
                  <a:lnTo>
                    <a:pt x="104" y="8"/>
                  </a:lnTo>
                  <a:lnTo>
                    <a:pt x="1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1" name="Freeform 721"/>
            <p:cNvSpPr>
              <a:spLocks/>
            </p:cNvSpPr>
            <p:nvPr/>
          </p:nvSpPr>
          <p:spPr bwMode="auto">
            <a:xfrm>
              <a:off x="848" y="1744"/>
              <a:ext cx="42" cy="40"/>
            </a:xfrm>
            <a:custGeom>
              <a:avLst/>
              <a:gdLst>
                <a:gd name="T0" fmla="*/ 0 w 85"/>
                <a:gd name="T1" fmla="*/ 0 h 79"/>
                <a:gd name="T2" fmla="*/ 0 w 85"/>
                <a:gd name="T3" fmla="*/ 1 h 79"/>
                <a:gd name="T4" fmla="*/ 0 w 85"/>
                <a:gd name="T5" fmla="*/ 3 h 79"/>
                <a:gd name="T6" fmla="*/ 2 w 85"/>
                <a:gd name="T7" fmla="*/ 3 h 79"/>
                <a:gd name="T8" fmla="*/ 2 w 85"/>
                <a:gd name="T9" fmla="*/ 1 h 79"/>
                <a:gd name="T10" fmla="*/ 2 w 85"/>
                <a:gd name="T11" fmla="*/ 1 h 79"/>
                <a:gd name="T12" fmla="*/ 0 w 85"/>
                <a:gd name="T13" fmla="*/ 1 h 79"/>
                <a:gd name="T14" fmla="*/ 0 w 85"/>
                <a:gd name="T15" fmla="*/ 1 h 79"/>
                <a:gd name="T16" fmla="*/ 0 w 85"/>
                <a:gd name="T17" fmla="*/ 1 h 79"/>
                <a:gd name="T18" fmla="*/ 0 w 8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9"/>
                <a:gd name="T32" fmla="*/ 85 w 8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9">
                  <a:moveTo>
                    <a:pt x="3" y="0"/>
                  </a:moveTo>
                  <a:lnTo>
                    <a:pt x="0" y="15"/>
                  </a:lnTo>
                  <a:lnTo>
                    <a:pt x="0" y="79"/>
                  </a:lnTo>
                  <a:lnTo>
                    <a:pt x="85" y="79"/>
                  </a:lnTo>
                  <a:lnTo>
                    <a:pt x="85" y="15"/>
                  </a:lnTo>
                  <a:lnTo>
                    <a:pt x="81" y="30"/>
                  </a:lnTo>
                  <a:lnTo>
                    <a:pt x="3" y="2"/>
                  </a:lnTo>
                  <a:lnTo>
                    <a:pt x="0" y="8"/>
                  </a:lnTo>
                  <a:lnTo>
                    <a:pt x="0" y="1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2" name="Freeform 722"/>
            <p:cNvSpPr>
              <a:spLocks/>
            </p:cNvSpPr>
            <p:nvPr/>
          </p:nvSpPr>
          <p:spPr bwMode="auto">
            <a:xfrm>
              <a:off x="848" y="1744"/>
              <a:ext cx="41" cy="15"/>
            </a:xfrm>
            <a:custGeom>
              <a:avLst/>
              <a:gdLst>
                <a:gd name="T0" fmla="*/ 1 w 81"/>
                <a:gd name="T1" fmla="*/ 0 h 30"/>
                <a:gd name="T2" fmla="*/ 2 w 81"/>
                <a:gd name="T3" fmla="*/ 1 h 30"/>
                <a:gd name="T4" fmla="*/ 2 w 81"/>
                <a:gd name="T5" fmla="*/ 1 h 30"/>
                <a:gd name="T6" fmla="*/ 2 w 81"/>
                <a:gd name="T7" fmla="*/ 1 h 30"/>
                <a:gd name="T8" fmla="*/ 2 w 81"/>
                <a:gd name="T9" fmla="*/ 1 h 30"/>
                <a:gd name="T10" fmla="*/ 3 w 81"/>
                <a:gd name="T11" fmla="*/ 1 h 30"/>
                <a:gd name="T12" fmla="*/ 1 w 81"/>
                <a:gd name="T13" fmla="*/ 1 h 30"/>
                <a:gd name="T14" fmla="*/ 0 w 81"/>
                <a:gd name="T15" fmla="*/ 1 h 30"/>
                <a:gd name="T16" fmla="*/ 0 w 81"/>
                <a:gd name="T17" fmla="*/ 1 h 30"/>
                <a:gd name="T18" fmla="*/ 1 w 81"/>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0"/>
                <a:gd name="T32" fmla="*/ 81 w 8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0">
                  <a:moveTo>
                    <a:pt x="3" y="0"/>
                  </a:moveTo>
                  <a:lnTo>
                    <a:pt x="42" y="15"/>
                  </a:lnTo>
                  <a:lnTo>
                    <a:pt x="81" y="30"/>
                  </a:lnTo>
                  <a:lnTo>
                    <a:pt x="3" y="2"/>
                  </a:lnTo>
                  <a:lnTo>
                    <a:pt x="0" y="8"/>
                  </a:lnTo>
                  <a:lnTo>
                    <a:pt x="0" y="1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3" name="Freeform 723"/>
            <p:cNvSpPr>
              <a:spLocks/>
            </p:cNvSpPr>
            <p:nvPr/>
          </p:nvSpPr>
          <p:spPr bwMode="auto">
            <a:xfrm>
              <a:off x="850" y="1710"/>
              <a:ext cx="51" cy="49"/>
            </a:xfrm>
            <a:custGeom>
              <a:avLst/>
              <a:gdLst>
                <a:gd name="T0" fmla="*/ 0 w 103"/>
                <a:gd name="T1" fmla="*/ 0 h 97"/>
                <a:gd name="T2" fmla="*/ 0 w 103"/>
                <a:gd name="T3" fmla="*/ 1 h 97"/>
                <a:gd name="T4" fmla="*/ 0 w 103"/>
                <a:gd name="T5" fmla="*/ 3 h 97"/>
                <a:gd name="T6" fmla="*/ 2 w 103"/>
                <a:gd name="T7" fmla="*/ 4 h 97"/>
                <a:gd name="T8" fmla="*/ 3 w 103"/>
                <a:gd name="T9" fmla="*/ 2 h 97"/>
                <a:gd name="T10" fmla="*/ 3 w 103"/>
                <a:gd name="T11" fmla="*/ 2 h 97"/>
                <a:gd name="T12" fmla="*/ 0 w 103"/>
                <a:gd name="T13" fmla="*/ 0 h 97"/>
                <a:gd name="T14" fmla="*/ 0 60000 65536"/>
                <a:gd name="T15" fmla="*/ 0 60000 65536"/>
                <a:gd name="T16" fmla="*/ 0 60000 65536"/>
                <a:gd name="T17" fmla="*/ 0 60000 65536"/>
                <a:gd name="T18" fmla="*/ 0 60000 65536"/>
                <a:gd name="T19" fmla="*/ 0 60000 65536"/>
                <a:gd name="T20" fmla="*/ 0 60000 65536"/>
                <a:gd name="T21" fmla="*/ 0 w 103"/>
                <a:gd name="T22" fmla="*/ 0 h 97"/>
                <a:gd name="T23" fmla="*/ 103 w 10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97">
                  <a:moveTo>
                    <a:pt x="25" y="0"/>
                  </a:moveTo>
                  <a:lnTo>
                    <a:pt x="24" y="3"/>
                  </a:lnTo>
                  <a:lnTo>
                    <a:pt x="0" y="67"/>
                  </a:lnTo>
                  <a:lnTo>
                    <a:pt x="78" y="97"/>
                  </a:lnTo>
                  <a:lnTo>
                    <a:pt x="103" y="33"/>
                  </a:lnTo>
                  <a:lnTo>
                    <a:pt x="101" y="3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4" name="Freeform 724"/>
            <p:cNvSpPr>
              <a:spLocks/>
            </p:cNvSpPr>
            <p:nvPr/>
          </p:nvSpPr>
          <p:spPr bwMode="auto">
            <a:xfrm>
              <a:off x="862" y="1660"/>
              <a:ext cx="58" cy="69"/>
            </a:xfrm>
            <a:custGeom>
              <a:avLst/>
              <a:gdLst>
                <a:gd name="T0" fmla="*/ 2 w 116"/>
                <a:gd name="T1" fmla="*/ 1 h 138"/>
                <a:gd name="T2" fmla="*/ 2 w 116"/>
                <a:gd name="T3" fmla="*/ 1 h 138"/>
                <a:gd name="T4" fmla="*/ 0 w 116"/>
                <a:gd name="T5" fmla="*/ 4 h 138"/>
                <a:gd name="T6" fmla="*/ 3 w 116"/>
                <a:gd name="T7" fmla="*/ 5 h 138"/>
                <a:gd name="T8" fmla="*/ 4 w 116"/>
                <a:gd name="T9" fmla="*/ 2 h 138"/>
                <a:gd name="T10" fmla="*/ 4 w 116"/>
                <a:gd name="T11" fmla="*/ 3 h 138"/>
                <a:gd name="T12" fmla="*/ 2 w 116"/>
                <a:gd name="T13" fmla="*/ 0 h 138"/>
                <a:gd name="T14" fmla="*/ 2 w 116"/>
                <a:gd name="T15" fmla="*/ 1 h 138"/>
                <a:gd name="T16" fmla="*/ 2 w 116"/>
                <a:gd name="T17" fmla="*/ 1 h 138"/>
                <a:gd name="T18" fmla="*/ 2 w 116"/>
                <a:gd name="T19" fmla="*/ 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38"/>
                <a:gd name="T32" fmla="*/ 116 w 11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38">
                  <a:moveTo>
                    <a:pt x="57" y="1"/>
                  </a:moveTo>
                  <a:lnTo>
                    <a:pt x="40" y="19"/>
                  </a:lnTo>
                  <a:lnTo>
                    <a:pt x="0" y="101"/>
                  </a:lnTo>
                  <a:lnTo>
                    <a:pt x="76" y="138"/>
                  </a:lnTo>
                  <a:lnTo>
                    <a:pt x="116" y="56"/>
                  </a:lnTo>
                  <a:lnTo>
                    <a:pt x="98" y="74"/>
                  </a:lnTo>
                  <a:lnTo>
                    <a:pt x="59" y="0"/>
                  </a:lnTo>
                  <a:lnTo>
                    <a:pt x="46" y="6"/>
                  </a:lnTo>
                  <a:lnTo>
                    <a:pt x="40" y="19"/>
                  </a:lnTo>
                  <a:lnTo>
                    <a:pt x="5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5" name="Freeform 725"/>
            <p:cNvSpPr>
              <a:spLocks/>
            </p:cNvSpPr>
            <p:nvPr/>
          </p:nvSpPr>
          <p:spPr bwMode="auto">
            <a:xfrm>
              <a:off x="890" y="1647"/>
              <a:ext cx="54" cy="50"/>
            </a:xfrm>
            <a:custGeom>
              <a:avLst/>
              <a:gdLst>
                <a:gd name="T0" fmla="*/ 1 w 107"/>
                <a:gd name="T1" fmla="*/ 1 h 100"/>
                <a:gd name="T2" fmla="*/ 2 w 107"/>
                <a:gd name="T3" fmla="*/ 0 h 100"/>
                <a:gd name="T4" fmla="*/ 0 w 107"/>
                <a:gd name="T5" fmla="*/ 1 h 100"/>
                <a:gd name="T6" fmla="*/ 2 w 107"/>
                <a:gd name="T7" fmla="*/ 4 h 100"/>
                <a:gd name="T8" fmla="*/ 3 w 107"/>
                <a:gd name="T9" fmla="*/ 3 h 100"/>
                <a:gd name="T10" fmla="*/ 4 w 107"/>
                <a:gd name="T11" fmla="*/ 2 h 100"/>
                <a:gd name="T12" fmla="*/ 3 w 107"/>
                <a:gd name="T13" fmla="*/ 3 h 100"/>
                <a:gd name="T14" fmla="*/ 4 w 107"/>
                <a:gd name="T15" fmla="*/ 3 h 100"/>
                <a:gd name="T16" fmla="*/ 4 w 107"/>
                <a:gd name="T17" fmla="*/ 2 h 100"/>
                <a:gd name="T18" fmla="*/ 1 w 107"/>
                <a:gd name="T19" fmla="*/ 1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00"/>
                <a:gd name="T32" fmla="*/ 107 w 107"/>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00">
                  <a:moveTo>
                    <a:pt x="24" y="31"/>
                  </a:moveTo>
                  <a:lnTo>
                    <a:pt x="45" y="0"/>
                  </a:lnTo>
                  <a:lnTo>
                    <a:pt x="0" y="27"/>
                  </a:lnTo>
                  <a:lnTo>
                    <a:pt x="41" y="100"/>
                  </a:lnTo>
                  <a:lnTo>
                    <a:pt x="86" y="74"/>
                  </a:lnTo>
                  <a:lnTo>
                    <a:pt x="107" y="43"/>
                  </a:lnTo>
                  <a:lnTo>
                    <a:pt x="84" y="75"/>
                  </a:lnTo>
                  <a:lnTo>
                    <a:pt x="104" y="65"/>
                  </a:lnTo>
                  <a:lnTo>
                    <a:pt x="107" y="44"/>
                  </a:lnTo>
                  <a:lnTo>
                    <a:pt x="2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6" name="Freeform 726"/>
            <p:cNvSpPr>
              <a:spLocks/>
            </p:cNvSpPr>
            <p:nvPr/>
          </p:nvSpPr>
          <p:spPr bwMode="auto">
            <a:xfrm>
              <a:off x="859" y="1520"/>
              <a:ext cx="2372" cy="2298"/>
            </a:xfrm>
            <a:custGeom>
              <a:avLst/>
              <a:gdLst>
                <a:gd name="T0" fmla="*/ 6 w 4742"/>
                <a:gd name="T1" fmla="*/ 2 h 4595"/>
                <a:gd name="T2" fmla="*/ 21 w 4742"/>
                <a:gd name="T3" fmla="*/ 2 h 4595"/>
                <a:gd name="T4" fmla="*/ 39 w 4742"/>
                <a:gd name="T5" fmla="*/ 2 h 4595"/>
                <a:gd name="T6" fmla="*/ 67 w 4742"/>
                <a:gd name="T7" fmla="*/ 2 h 4595"/>
                <a:gd name="T8" fmla="*/ 94 w 4742"/>
                <a:gd name="T9" fmla="*/ 1 h 4595"/>
                <a:gd name="T10" fmla="*/ 111 w 4742"/>
                <a:gd name="T11" fmla="*/ 1 h 4595"/>
                <a:gd name="T12" fmla="*/ 121 w 4742"/>
                <a:gd name="T13" fmla="*/ 0 h 4595"/>
                <a:gd name="T14" fmla="*/ 126 w 4742"/>
                <a:gd name="T15" fmla="*/ 6 h 4595"/>
                <a:gd name="T16" fmla="*/ 126 w 4742"/>
                <a:gd name="T17" fmla="*/ 10 h 4595"/>
                <a:gd name="T18" fmla="*/ 129 w 4742"/>
                <a:gd name="T19" fmla="*/ 14 h 4595"/>
                <a:gd name="T20" fmla="*/ 134 w 4742"/>
                <a:gd name="T21" fmla="*/ 20 h 4595"/>
                <a:gd name="T22" fmla="*/ 137 w 4742"/>
                <a:gd name="T23" fmla="*/ 33 h 4595"/>
                <a:gd name="T24" fmla="*/ 134 w 4742"/>
                <a:gd name="T25" fmla="*/ 52 h 4595"/>
                <a:gd name="T26" fmla="*/ 134 w 4742"/>
                <a:gd name="T27" fmla="*/ 64 h 4595"/>
                <a:gd name="T28" fmla="*/ 132 w 4742"/>
                <a:gd name="T29" fmla="*/ 80 h 4595"/>
                <a:gd name="T30" fmla="*/ 128 w 4742"/>
                <a:gd name="T31" fmla="*/ 97 h 4595"/>
                <a:gd name="T32" fmla="*/ 131 w 4742"/>
                <a:gd name="T33" fmla="*/ 110 h 4595"/>
                <a:gd name="T34" fmla="*/ 138 w 4742"/>
                <a:gd name="T35" fmla="*/ 116 h 4595"/>
                <a:gd name="T36" fmla="*/ 146 w 4742"/>
                <a:gd name="T37" fmla="*/ 118 h 4595"/>
                <a:gd name="T38" fmla="*/ 149 w 4742"/>
                <a:gd name="T39" fmla="*/ 126 h 4595"/>
                <a:gd name="T40" fmla="*/ 144 w 4742"/>
                <a:gd name="T41" fmla="*/ 132 h 4595"/>
                <a:gd name="T42" fmla="*/ 136 w 4742"/>
                <a:gd name="T43" fmla="*/ 134 h 4595"/>
                <a:gd name="T44" fmla="*/ 131 w 4742"/>
                <a:gd name="T45" fmla="*/ 132 h 4595"/>
                <a:gd name="T46" fmla="*/ 120 w 4742"/>
                <a:gd name="T47" fmla="*/ 134 h 4595"/>
                <a:gd name="T48" fmla="*/ 91 w 4742"/>
                <a:gd name="T49" fmla="*/ 135 h 4595"/>
                <a:gd name="T50" fmla="*/ 67 w 4742"/>
                <a:gd name="T51" fmla="*/ 136 h 4595"/>
                <a:gd name="T52" fmla="*/ 48 w 4742"/>
                <a:gd name="T53" fmla="*/ 138 h 4595"/>
                <a:gd name="T54" fmla="*/ 35 w 4742"/>
                <a:gd name="T55" fmla="*/ 138 h 4595"/>
                <a:gd name="T56" fmla="*/ 24 w 4742"/>
                <a:gd name="T57" fmla="*/ 143 h 4595"/>
                <a:gd name="T58" fmla="*/ 13 w 4742"/>
                <a:gd name="T59" fmla="*/ 143 h 4595"/>
                <a:gd name="T60" fmla="*/ 4 w 4742"/>
                <a:gd name="T61" fmla="*/ 137 h 4595"/>
                <a:gd name="T62" fmla="*/ 3 w 4742"/>
                <a:gd name="T63" fmla="*/ 124 h 4595"/>
                <a:gd name="T64" fmla="*/ 10 w 4742"/>
                <a:gd name="T65" fmla="*/ 120 h 4595"/>
                <a:gd name="T66" fmla="*/ 13 w 4742"/>
                <a:gd name="T67" fmla="*/ 100 h 4595"/>
                <a:gd name="T68" fmla="*/ 12 w 4742"/>
                <a:gd name="T69" fmla="*/ 86 h 4595"/>
                <a:gd name="T70" fmla="*/ 10 w 4742"/>
                <a:gd name="T71" fmla="*/ 67 h 4595"/>
                <a:gd name="T72" fmla="*/ 8 w 4742"/>
                <a:gd name="T73" fmla="*/ 55 h 4595"/>
                <a:gd name="T74" fmla="*/ 6 w 4742"/>
                <a:gd name="T75" fmla="*/ 47 h 4595"/>
                <a:gd name="T76" fmla="*/ 5 w 4742"/>
                <a:gd name="T77" fmla="*/ 39 h 4595"/>
                <a:gd name="T78" fmla="*/ 4 w 4742"/>
                <a:gd name="T79" fmla="*/ 33 h 4595"/>
                <a:gd name="T80" fmla="*/ 1 w 4742"/>
                <a:gd name="T81" fmla="*/ 26 h 4595"/>
                <a:gd name="T82" fmla="*/ 0 w 4742"/>
                <a:gd name="T83" fmla="*/ 20 h 4595"/>
                <a:gd name="T84" fmla="*/ 1 w 4742"/>
                <a:gd name="T85" fmla="*/ 15 h 4595"/>
                <a:gd name="T86" fmla="*/ 4 w 4742"/>
                <a:gd name="T87" fmla="*/ 10 h 45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2"/>
                <a:gd name="T133" fmla="*/ 0 h 4595"/>
                <a:gd name="T134" fmla="*/ 4742 w 4742"/>
                <a:gd name="T135" fmla="*/ 4595 h 45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2" h="4595">
                  <a:moveTo>
                    <a:pt x="128" y="291"/>
                  </a:moveTo>
                  <a:lnTo>
                    <a:pt x="146" y="164"/>
                  </a:lnTo>
                  <a:lnTo>
                    <a:pt x="191" y="63"/>
                  </a:lnTo>
                  <a:lnTo>
                    <a:pt x="382" y="19"/>
                  </a:lnTo>
                  <a:lnTo>
                    <a:pt x="654" y="38"/>
                  </a:lnTo>
                  <a:lnTo>
                    <a:pt x="972" y="38"/>
                  </a:lnTo>
                  <a:lnTo>
                    <a:pt x="1227" y="38"/>
                  </a:lnTo>
                  <a:lnTo>
                    <a:pt x="1545" y="63"/>
                  </a:lnTo>
                  <a:lnTo>
                    <a:pt x="1888" y="38"/>
                  </a:lnTo>
                  <a:lnTo>
                    <a:pt x="2143" y="38"/>
                  </a:lnTo>
                  <a:lnTo>
                    <a:pt x="2479" y="38"/>
                  </a:lnTo>
                  <a:lnTo>
                    <a:pt x="3007" y="19"/>
                  </a:lnTo>
                  <a:lnTo>
                    <a:pt x="3350" y="19"/>
                  </a:lnTo>
                  <a:lnTo>
                    <a:pt x="3542" y="19"/>
                  </a:lnTo>
                  <a:lnTo>
                    <a:pt x="3732" y="0"/>
                  </a:lnTo>
                  <a:lnTo>
                    <a:pt x="3858" y="0"/>
                  </a:lnTo>
                  <a:lnTo>
                    <a:pt x="3941" y="19"/>
                  </a:lnTo>
                  <a:lnTo>
                    <a:pt x="4006" y="63"/>
                  </a:lnTo>
                  <a:lnTo>
                    <a:pt x="4024" y="190"/>
                  </a:lnTo>
                  <a:lnTo>
                    <a:pt x="4024" y="273"/>
                  </a:lnTo>
                  <a:lnTo>
                    <a:pt x="4024" y="318"/>
                  </a:lnTo>
                  <a:lnTo>
                    <a:pt x="4024" y="356"/>
                  </a:lnTo>
                  <a:lnTo>
                    <a:pt x="4106" y="443"/>
                  </a:lnTo>
                  <a:lnTo>
                    <a:pt x="4196" y="546"/>
                  </a:lnTo>
                  <a:lnTo>
                    <a:pt x="4260" y="636"/>
                  </a:lnTo>
                  <a:lnTo>
                    <a:pt x="4342" y="761"/>
                  </a:lnTo>
                  <a:lnTo>
                    <a:pt x="4361" y="889"/>
                  </a:lnTo>
                  <a:lnTo>
                    <a:pt x="4361" y="1054"/>
                  </a:lnTo>
                  <a:lnTo>
                    <a:pt x="4323" y="1334"/>
                  </a:lnTo>
                  <a:lnTo>
                    <a:pt x="4279" y="1652"/>
                  </a:lnTo>
                  <a:lnTo>
                    <a:pt x="4260" y="1861"/>
                  </a:lnTo>
                  <a:lnTo>
                    <a:pt x="4260" y="2034"/>
                  </a:lnTo>
                  <a:lnTo>
                    <a:pt x="4214" y="2306"/>
                  </a:lnTo>
                  <a:lnTo>
                    <a:pt x="4196" y="2542"/>
                  </a:lnTo>
                  <a:lnTo>
                    <a:pt x="4171" y="2732"/>
                  </a:lnTo>
                  <a:lnTo>
                    <a:pt x="4133" y="2942"/>
                  </a:lnTo>
                  <a:lnTo>
                    <a:pt x="4088" y="3088"/>
                  </a:lnTo>
                  <a:lnTo>
                    <a:pt x="4133" y="3280"/>
                  </a:lnTo>
                  <a:lnTo>
                    <a:pt x="4171" y="3495"/>
                  </a:lnTo>
                  <a:lnTo>
                    <a:pt x="4196" y="3705"/>
                  </a:lnTo>
                  <a:lnTo>
                    <a:pt x="4406" y="3705"/>
                  </a:lnTo>
                  <a:lnTo>
                    <a:pt x="4552" y="3723"/>
                  </a:lnTo>
                  <a:lnTo>
                    <a:pt x="4641" y="3769"/>
                  </a:lnTo>
                  <a:lnTo>
                    <a:pt x="4704" y="3851"/>
                  </a:lnTo>
                  <a:lnTo>
                    <a:pt x="4723" y="3959"/>
                  </a:lnTo>
                  <a:lnTo>
                    <a:pt x="4742" y="4023"/>
                  </a:lnTo>
                  <a:lnTo>
                    <a:pt x="4704" y="4106"/>
                  </a:lnTo>
                  <a:lnTo>
                    <a:pt x="4597" y="4214"/>
                  </a:lnTo>
                  <a:lnTo>
                    <a:pt x="4469" y="4258"/>
                  </a:lnTo>
                  <a:lnTo>
                    <a:pt x="4342" y="4277"/>
                  </a:lnTo>
                  <a:lnTo>
                    <a:pt x="4260" y="4258"/>
                  </a:lnTo>
                  <a:lnTo>
                    <a:pt x="4171" y="4214"/>
                  </a:lnTo>
                  <a:lnTo>
                    <a:pt x="4088" y="4258"/>
                  </a:lnTo>
                  <a:lnTo>
                    <a:pt x="3986" y="4258"/>
                  </a:lnTo>
                  <a:lnTo>
                    <a:pt x="3815" y="4277"/>
                  </a:lnTo>
                  <a:lnTo>
                    <a:pt x="3452" y="4277"/>
                  </a:lnTo>
                  <a:lnTo>
                    <a:pt x="2905" y="4296"/>
                  </a:lnTo>
                  <a:lnTo>
                    <a:pt x="2479" y="4321"/>
                  </a:lnTo>
                  <a:lnTo>
                    <a:pt x="2143" y="4340"/>
                  </a:lnTo>
                  <a:lnTo>
                    <a:pt x="1761" y="4359"/>
                  </a:lnTo>
                  <a:lnTo>
                    <a:pt x="1507" y="4386"/>
                  </a:lnTo>
                  <a:lnTo>
                    <a:pt x="1355" y="4404"/>
                  </a:lnTo>
                  <a:lnTo>
                    <a:pt x="1189" y="4404"/>
                  </a:lnTo>
                  <a:lnTo>
                    <a:pt x="1100" y="4404"/>
                  </a:lnTo>
                  <a:lnTo>
                    <a:pt x="910" y="4532"/>
                  </a:lnTo>
                  <a:lnTo>
                    <a:pt x="744" y="4576"/>
                  </a:lnTo>
                  <a:lnTo>
                    <a:pt x="616" y="4595"/>
                  </a:lnTo>
                  <a:lnTo>
                    <a:pt x="402" y="4550"/>
                  </a:lnTo>
                  <a:lnTo>
                    <a:pt x="236" y="4467"/>
                  </a:lnTo>
                  <a:lnTo>
                    <a:pt x="108" y="4359"/>
                  </a:lnTo>
                  <a:lnTo>
                    <a:pt x="43" y="4214"/>
                  </a:lnTo>
                  <a:lnTo>
                    <a:pt x="43" y="4068"/>
                  </a:lnTo>
                  <a:lnTo>
                    <a:pt x="83" y="3959"/>
                  </a:lnTo>
                  <a:lnTo>
                    <a:pt x="191" y="3878"/>
                  </a:lnTo>
                  <a:lnTo>
                    <a:pt x="299" y="3813"/>
                  </a:lnTo>
                  <a:lnTo>
                    <a:pt x="382" y="3750"/>
                  </a:lnTo>
                  <a:lnTo>
                    <a:pt x="402" y="3197"/>
                  </a:lnTo>
                  <a:lnTo>
                    <a:pt x="382" y="2922"/>
                  </a:lnTo>
                  <a:lnTo>
                    <a:pt x="382" y="2751"/>
                  </a:lnTo>
                  <a:lnTo>
                    <a:pt x="364" y="2499"/>
                  </a:lnTo>
                  <a:lnTo>
                    <a:pt x="318" y="2262"/>
                  </a:lnTo>
                  <a:lnTo>
                    <a:pt x="299" y="2116"/>
                  </a:lnTo>
                  <a:lnTo>
                    <a:pt x="274" y="1944"/>
                  </a:lnTo>
                  <a:lnTo>
                    <a:pt x="236" y="1735"/>
                  </a:lnTo>
                  <a:lnTo>
                    <a:pt x="191" y="1608"/>
                  </a:lnTo>
                  <a:lnTo>
                    <a:pt x="171" y="1480"/>
                  </a:lnTo>
                  <a:lnTo>
                    <a:pt x="146" y="1310"/>
                  </a:lnTo>
                  <a:lnTo>
                    <a:pt x="146" y="1225"/>
                  </a:lnTo>
                  <a:lnTo>
                    <a:pt x="146" y="1162"/>
                  </a:lnTo>
                  <a:lnTo>
                    <a:pt x="128" y="1100"/>
                  </a:lnTo>
                  <a:lnTo>
                    <a:pt x="128" y="1054"/>
                  </a:lnTo>
                  <a:lnTo>
                    <a:pt x="63" y="927"/>
                  </a:lnTo>
                  <a:lnTo>
                    <a:pt x="19" y="826"/>
                  </a:lnTo>
                  <a:lnTo>
                    <a:pt x="0" y="737"/>
                  </a:lnTo>
                  <a:lnTo>
                    <a:pt x="0" y="636"/>
                  </a:lnTo>
                  <a:lnTo>
                    <a:pt x="19" y="527"/>
                  </a:lnTo>
                  <a:lnTo>
                    <a:pt x="19" y="463"/>
                  </a:lnTo>
                  <a:lnTo>
                    <a:pt x="43" y="399"/>
                  </a:lnTo>
                  <a:lnTo>
                    <a:pt x="83" y="318"/>
                  </a:lnTo>
                  <a:lnTo>
                    <a:pt x="128" y="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7" name="Freeform 727"/>
            <p:cNvSpPr>
              <a:spLocks/>
            </p:cNvSpPr>
            <p:nvPr/>
          </p:nvSpPr>
          <p:spPr bwMode="auto">
            <a:xfrm>
              <a:off x="983" y="1554"/>
              <a:ext cx="1908" cy="572"/>
            </a:xfrm>
            <a:custGeom>
              <a:avLst/>
              <a:gdLst>
                <a:gd name="T0" fmla="*/ 0 w 3815"/>
                <a:gd name="T1" fmla="*/ 12 h 1144"/>
                <a:gd name="T2" fmla="*/ 0 w 3815"/>
                <a:gd name="T3" fmla="*/ 8 h 1144"/>
                <a:gd name="T4" fmla="*/ 0 w 3815"/>
                <a:gd name="T5" fmla="*/ 6 h 1144"/>
                <a:gd name="T6" fmla="*/ 1 w 3815"/>
                <a:gd name="T7" fmla="*/ 4 h 1144"/>
                <a:gd name="T8" fmla="*/ 1 w 3815"/>
                <a:gd name="T9" fmla="*/ 4 h 1144"/>
                <a:gd name="T10" fmla="*/ 3 w 3815"/>
                <a:gd name="T11" fmla="*/ 3 h 1144"/>
                <a:gd name="T12" fmla="*/ 4 w 3815"/>
                <a:gd name="T13" fmla="*/ 2 h 1144"/>
                <a:gd name="T14" fmla="*/ 7 w 3815"/>
                <a:gd name="T15" fmla="*/ 2 h 1144"/>
                <a:gd name="T16" fmla="*/ 7 w 3815"/>
                <a:gd name="T17" fmla="*/ 2 h 1144"/>
                <a:gd name="T18" fmla="*/ 14 w 3815"/>
                <a:gd name="T19" fmla="*/ 2 h 1144"/>
                <a:gd name="T20" fmla="*/ 25 w 3815"/>
                <a:gd name="T21" fmla="*/ 2 h 1144"/>
                <a:gd name="T22" fmla="*/ 33 w 3815"/>
                <a:gd name="T23" fmla="*/ 2 h 1144"/>
                <a:gd name="T24" fmla="*/ 33 w 3815"/>
                <a:gd name="T25" fmla="*/ 2 h 1144"/>
                <a:gd name="T26" fmla="*/ 44 w 3815"/>
                <a:gd name="T27" fmla="*/ 2 h 1144"/>
                <a:gd name="T28" fmla="*/ 58 w 3815"/>
                <a:gd name="T29" fmla="*/ 2 h 1144"/>
                <a:gd name="T30" fmla="*/ 68 w 3815"/>
                <a:gd name="T31" fmla="*/ 2 h 1144"/>
                <a:gd name="T32" fmla="*/ 68 w 3815"/>
                <a:gd name="T33" fmla="*/ 2 h 1144"/>
                <a:gd name="T34" fmla="*/ 77 w 3815"/>
                <a:gd name="T35" fmla="*/ 2 h 1144"/>
                <a:gd name="T36" fmla="*/ 89 w 3815"/>
                <a:gd name="T37" fmla="*/ 2 h 1144"/>
                <a:gd name="T38" fmla="*/ 98 w 3815"/>
                <a:gd name="T39" fmla="*/ 2 h 1144"/>
                <a:gd name="T40" fmla="*/ 98 w 3815"/>
                <a:gd name="T41" fmla="*/ 2 h 1144"/>
                <a:gd name="T42" fmla="*/ 103 w 3815"/>
                <a:gd name="T43" fmla="*/ 1 h 1144"/>
                <a:gd name="T44" fmla="*/ 109 w 3815"/>
                <a:gd name="T45" fmla="*/ 1 h 1144"/>
                <a:gd name="T46" fmla="*/ 113 w 3815"/>
                <a:gd name="T47" fmla="*/ 0 h 1144"/>
                <a:gd name="T48" fmla="*/ 113 w 3815"/>
                <a:gd name="T49" fmla="*/ 0 h 1144"/>
                <a:gd name="T50" fmla="*/ 116 w 3815"/>
                <a:gd name="T51" fmla="*/ 0 h 1144"/>
                <a:gd name="T52" fmla="*/ 119 w 3815"/>
                <a:gd name="T53" fmla="*/ 0 h 1144"/>
                <a:gd name="T54" fmla="*/ 120 w 3815"/>
                <a:gd name="T55" fmla="*/ 4 h 1144"/>
                <a:gd name="T56" fmla="*/ 120 w 3815"/>
                <a:gd name="T57" fmla="*/ 4 h 1144"/>
                <a:gd name="T58" fmla="*/ 120 w 3815"/>
                <a:gd name="T59" fmla="*/ 10 h 1144"/>
                <a:gd name="T60" fmla="*/ 120 w 3815"/>
                <a:gd name="T61" fmla="*/ 16 h 1144"/>
                <a:gd name="T62" fmla="*/ 119 w 3815"/>
                <a:gd name="T63" fmla="*/ 20 h 1144"/>
                <a:gd name="T64" fmla="*/ 119 w 3815"/>
                <a:gd name="T65" fmla="*/ 20 h 1144"/>
                <a:gd name="T66" fmla="*/ 120 w 3815"/>
                <a:gd name="T67" fmla="*/ 24 h 1144"/>
                <a:gd name="T68" fmla="*/ 119 w 3815"/>
                <a:gd name="T69" fmla="*/ 29 h 1144"/>
                <a:gd name="T70" fmla="*/ 117 w 3815"/>
                <a:gd name="T71" fmla="*/ 33 h 1144"/>
                <a:gd name="T72" fmla="*/ 117 w 3815"/>
                <a:gd name="T73" fmla="*/ 33 h 1144"/>
                <a:gd name="T74" fmla="*/ 108 w 3815"/>
                <a:gd name="T75" fmla="*/ 34 h 1144"/>
                <a:gd name="T76" fmla="*/ 98 w 3815"/>
                <a:gd name="T77" fmla="*/ 35 h 1144"/>
                <a:gd name="T78" fmla="*/ 91 w 3815"/>
                <a:gd name="T79" fmla="*/ 35 h 1144"/>
                <a:gd name="T80" fmla="*/ 91 w 3815"/>
                <a:gd name="T81" fmla="*/ 35 h 1144"/>
                <a:gd name="T82" fmla="*/ 85 w 3815"/>
                <a:gd name="T83" fmla="*/ 36 h 1144"/>
                <a:gd name="T84" fmla="*/ 77 w 3815"/>
                <a:gd name="T85" fmla="*/ 36 h 1144"/>
                <a:gd name="T86" fmla="*/ 69 w 3815"/>
                <a:gd name="T87" fmla="*/ 36 h 1144"/>
                <a:gd name="T88" fmla="*/ 69 w 3815"/>
                <a:gd name="T89" fmla="*/ 36 h 1144"/>
                <a:gd name="T90" fmla="*/ 63 w 3815"/>
                <a:gd name="T91" fmla="*/ 36 h 1144"/>
                <a:gd name="T92" fmla="*/ 56 w 3815"/>
                <a:gd name="T93" fmla="*/ 36 h 1144"/>
                <a:gd name="T94" fmla="*/ 51 w 3815"/>
                <a:gd name="T95" fmla="*/ 36 h 1144"/>
                <a:gd name="T96" fmla="*/ 51 w 3815"/>
                <a:gd name="T97" fmla="*/ 36 h 1144"/>
                <a:gd name="T98" fmla="*/ 45 w 3815"/>
                <a:gd name="T99" fmla="*/ 36 h 1144"/>
                <a:gd name="T100" fmla="*/ 37 w 3815"/>
                <a:gd name="T101" fmla="*/ 36 h 1144"/>
                <a:gd name="T102" fmla="*/ 31 w 3815"/>
                <a:gd name="T103" fmla="*/ 36 h 1144"/>
                <a:gd name="T104" fmla="*/ 31 w 3815"/>
                <a:gd name="T105" fmla="*/ 36 h 1144"/>
                <a:gd name="T106" fmla="*/ 25 w 3815"/>
                <a:gd name="T107" fmla="*/ 36 h 1144"/>
                <a:gd name="T108" fmla="*/ 16 w 3815"/>
                <a:gd name="T109" fmla="*/ 36 h 1144"/>
                <a:gd name="T110" fmla="*/ 10 w 3815"/>
                <a:gd name="T111" fmla="*/ 36 h 1144"/>
                <a:gd name="T112" fmla="*/ 10 w 3815"/>
                <a:gd name="T113" fmla="*/ 36 h 1144"/>
                <a:gd name="T114" fmla="*/ 8 w 3815"/>
                <a:gd name="T115" fmla="*/ 32 h 1144"/>
                <a:gd name="T116" fmla="*/ 7 w 3815"/>
                <a:gd name="T117" fmla="*/ 26 h 1144"/>
                <a:gd name="T118" fmla="*/ 4 w 3815"/>
                <a:gd name="T119" fmla="*/ 20 h 1144"/>
                <a:gd name="T120" fmla="*/ 2 w 3815"/>
                <a:gd name="T121" fmla="*/ 14 h 1144"/>
                <a:gd name="T122" fmla="*/ 0 w 3815"/>
                <a:gd name="T123" fmla="*/ 12 h 1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5"/>
                <a:gd name="T187" fmla="*/ 0 h 1144"/>
                <a:gd name="T188" fmla="*/ 3815 w 3815"/>
                <a:gd name="T189" fmla="*/ 1144 h 1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5" h="1144">
                  <a:moveTo>
                    <a:pt x="0" y="361"/>
                  </a:moveTo>
                  <a:lnTo>
                    <a:pt x="0" y="253"/>
                  </a:lnTo>
                  <a:lnTo>
                    <a:pt x="0" y="171"/>
                  </a:lnTo>
                  <a:lnTo>
                    <a:pt x="20" y="126"/>
                  </a:lnTo>
                  <a:lnTo>
                    <a:pt x="65" y="88"/>
                  </a:lnTo>
                  <a:lnTo>
                    <a:pt x="128" y="43"/>
                  </a:lnTo>
                  <a:lnTo>
                    <a:pt x="211" y="43"/>
                  </a:lnTo>
                  <a:lnTo>
                    <a:pt x="445" y="43"/>
                  </a:lnTo>
                  <a:lnTo>
                    <a:pt x="783" y="63"/>
                  </a:lnTo>
                  <a:lnTo>
                    <a:pt x="1056" y="63"/>
                  </a:lnTo>
                  <a:lnTo>
                    <a:pt x="1399" y="63"/>
                  </a:lnTo>
                  <a:lnTo>
                    <a:pt x="1844" y="63"/>
                  </a:lnTo>
                  <a:lnTo>
                    <a:pt x="2162" y="43"/>
                  </a:lnTo>
                  <a:lnTo>
                    <a:pt x="2455" y="43"/>
                  </a:lnTo>
                  <a:lnTo>
                    <a:pt x="2836" y="43"/>
                  </a:lnTo>
                  <a:lnTo>
                    <a:pt x="3115" y="43"/>
                  </a:lnTo>
                  <a:lnTo>
                    <a:pt x="3281" y="25"/>
                  </a:lnTo>
                  <a:lnTo>
                    <a:pt x="3471" y="25"/>
                  </a:lnTo>
                  <a:lnTo>
                    <a:pt x="3599" y="0"/>
                  </a:lnTo>
                  <a:lnTo>
                    <a:pt x="3687" y="0"/>
                  </a:lnTo>
                  <a:lnTo>
                    <a:pt x="3790" y="0"/>
                  </a:lnTo>
                  <a:lnTo>
                    <a:pt x="3815" y="107"/>
                  </a:lnTo>
                  <a:lnTo>
                    <a:pt x="3815" y="299"/>
                  </a:lnTo>
                  <a:lnTo>
                    <a:pt x="3815" y="489"/>
                  </a:lnTo>
                  <a:lnTo>
                    <a:pt x="3790" y="616"/>
                  </a:lnTo>
                  <a:lnTo>
                    <a:pt x="3815" y="744"/>
                  </a:lnTo>
                  <a:lnTo>
                    <a:pt x="3790" y="916"/>
                  </a:lnTo>
                  <a:lnTo>
                    <a:pt x="3725" y="1042"/>
                  </a:lnTo>
                  <a:lnTo>
                    <a:pt x="3452" y="1080"/>
                  </a:lnTo>
                  <a:lnTo>
                    <a:pt x="3115" y="1106"/>
                  </a:lnTo>
                  <a:lnTo>
                    <a:pt x="2881" y="1106"/>
                  </a:lnTo>
                  <a:lnTo>
                    <a:pt x="2709" y="1124"/>
                  </a:lnTo>
                  <a:lnTo>
                    <a:pt x="2436" y="1124"/>
                  </a:lnTo>
                  <a:lnTo>
                    <a:pt x="2200" y="1124"/>
                  </a:lnTo>
                  <a:lnTo>
                    <a:pt x="2010" y="1124"/>
                  </a:lnTo>
                  <a:lnTo>
                    <a:pt x="1782" y="1124"/>
                  </a:lnTo>
                  <a:lnTo>
                    <a:pt x="1610" y="1144"/>
                  </a:lnTo>
                  <a:lnTo>
                    <a:pt x="1418" y="1144"/>
                  </a:lnTo>
                  <a:lnTo>
                    <a:pt x="1164" y="1144"/>
                  </a:lnTo>
                  <a:lnTo>
                    <a:pt x="992" y="1144"/>
                  </a:lnTo>
                  <a:lnTo>
                    <a:pt x="783" y="1144"/>
                  </a:lnTo>
                  <a:lnTo>
                    <a:pt x="483" y="1144"/>
                  </a:lnTo>
                  <a:lnTo>
                    <a:pt x="318" y="1144"/>
                  </a:lnTo>
                  <a:lnTo>
                    <a:pt x="255" y="997"/>
                  </a:lnTo>
                  <a:lnTo>
                    <a:pt x="193" y="807"/>
                  </a:lnTo>
                  <a:lnTo>
                    <a:pt x="103" y="616"/>
                  </a:lnTo>
                  <a:lnTo>
                    <a:pt x="38" y="443"/>
                  </a:lnTo>
                  <a:lnTo>
                    <a:pt x="0" y="361"/>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8" name="Freeform 728"/>
            <p:cNvSpPr>
              <a:spLocks/>
            </p:cNvSpPr>
            <p:nvPr/>
          </p:nvSpPr>
          <p:spPr bwMode="auto">
            <a:xfrm>
              <a:off x="1113" y="2079"/>
              <a:ext cx="1790" cy="1611"/>
            </a:xfrm>
            <a:custGeom>
              <a:avLst/>
              <a:gdLst>
                <a:gd name="T0" fmla="*/ 15 w 3580"/>
                <a:gd name="T1" fmla="*/ 4 h 3222"/>
                <a:gd name="T2" fmla="*/ 38 w 3580"/>
                <a:gd name="T3" fmla="*/ 4 h 3222"/>
                <a:gd name="T4" fmla="*/ 48 w 3580"/>
                <a:gd name="T5" fmla="*/ 4 h 3222"/>
                <a:gd name="T6" fmla="*/ 74 w 3580"/>
                <a:gd name="T7" fmla="*/ 3 h 3222"/>
                <a:gd name="T8" fmla="*/ 85 w 3580"/>
                <a:gd name="T9" fmla="*/ 2 h 3222"/>
                <a:gd name="T10" fmla="*/ 107 w 3580"/>
                <a:gd name="T11" fmla="*/ 0 h 3222"/>
                <a:gd name="T12" fmla="*/ 108 w 3580"/>
                <a:gd name="T13" fmla="*/ 6 h 3222"/>
                <a:gd name="T14" fmla="*/ 109 w 3580"/>
                <a:gd name="T15" fmla="*/ 19 h 3222"/>
                <a:gd name="T16" fmla="*/ 108 w 3580"/>
                <a:gd name="T17" fmla="*/ 31 h 3222"/>
                <a:gd name="T18" fmla="*/ 105 w 3580"/>
                <a:gd name="T19" fmla="*/ 55 h 3222"/>
                <a:gd name="T20" fmla="*/ 103 w 3580"/>
                <a:gd name="T21" fmla="*/ 63 h 3222"/>
                <a:gd name="T22" fmla="*/ 100 w 3580"/>
                <a:gd name="T23" fmla="*/ 77 h 3222"/>
                <a:gd name="T24" fmla="*/ 101 w 3580"/>
                <a:gd name="T25" fmla="*/ 83 h 3222"/>
                <a:gd name="T26" fmla="*/ 112 w 3580"/>
                <a:gd name="T27" fmla="*/ 97 h 3222"/>
                <a:gd name="T28" fmla="*/ 109 w 3580"/>
                <a:gd name="T29" fmla="*/ 97 h 3222"/>
                <a:gd name="T30" fmla="*/ 102 w 3580"/>
                <a:gd name="T31" fmla="*/ 98 h 3222"/>
                <a:gd name="T32" fmla="*/ 93 w 3580"/>
                <a:gd name="T33" fmla="*/ 98 h 3222"/>
                <a:gd name="T34" fmla="*/ 71 w 3580"/>
                <a:gd name="T35" fmla="*/ 99 h 3222"/>
                <a:gd name="T36" fmla="*/ 65 w 3580"/>
                <a:gd name="T37" fmla="*/ 99 h 3222"/>
                <a:gd name="T38" fmla="*/ 52 w 3580"/>
                <a:gd name="T39" fmla="*/ 99 h 3222"/>
                <a:gd name="T40" fmla="*/ 43 w 3580"/>
                <a:gd name="T41" fmla="*/ 100 h 3222"/>
                <a:gd name="T42" fmla="*/ 20 w 3580"/>
                <a:gd name="T43" fmla="*/ 101 h 3222"/>
                <a:gd name="T44" fmla="*/ 22 w 3580"/>
                <a:gd name="T45" fmla="*/ 96 h 3222"/>
                <a:gd name="T46" fmla="*/ 18 w 3580"/>
                <a:gd name="T47" fmla="*/ 83 h 3222"/>
                <a:gd name="T48" fmla="*/ 16 w 3580"/>
                <a:gd name="T49" fmla="*/ 77 h 3222"/>
                <a:gd name="T50" fmla="*/ 12 w 3580"/>
                <a:gd name="T51" fmla="*/ 65 h 3222"/>
                <a:gd name="T52" fmla="*/ 12 w 3580"/>
                <a:gd name="T53" fmla="*/ 60 h 3222"/>
                <a:gd name="T54" fmla="*/ 9 w 3580"/>
                <a:gd name="T55" fmla="*/ 49 h 3222"/>
                <a:gd name="T56" fmla="*/ 8 w 3580"/>
                <a:gd name="T57" fmla="*/ 44 h 3222"/>
                <a:gd name="T58" fmla="*/ 6 w 3580"/>
                <a:gd name="T59" fmla="*/ 27 h 3222"/>
                <a:gd name="T60" fmla="*/ 4 w 3580"/>
                <a:gd name="T61" fmla="*/ 18 h 3222"/>
                <a:gd name="T62" fmla="*/ 0 w 3580"/>
                <a:gd name="T63" fmla="*/ 4 h 3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0"/>
                <a:gd name="T97" fmla="*/ 0 h 3222"/>
                <a:gd name="T98" fmla="*/ 3580 w 3580"/>
                <a:gd name="T99" fmla="*/ 3222 h 3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0" h="3222">
                  <a:moveTo>
                    <a:pt x="0" y="107"/>
                  </a:moveTo>
                  <a:lnTo>
                    <a:pt x="464" y="107"/>
                  </a:lnTo>
                  <a:lnTo>
                    <a:pt x="910" y="107"/>
                  </a:lnTo>
                  <a:lnTo>
                    <a:pt x="1208" y="107"/>
                  </a:lnTo>
                  <a:lnTo>
                    <a:pt x="1526" y="107"/>
                  </a:lnTo>
                  <a:lnTo>
                    <a:pt x="1991" y="89"/>
                  </a:lnTo>
                  <a:lnTo>
                    <a:pt x="2354" y="89"/>
                  </a:lnTo>
                  <a:lnTo>
                    <a:pt x="2716" y="64"/>
                  </a:lnTo>
                  <a:lnTo>
                    <a:pt x="3160" y="44"/>
                  </a:lnTo>
                  <a:lnTo>
                    <a:pt x="3414" y="0"/>
                  </a:lnTo>
                  <a:lnTo>
                    <a:pt x="3433" y="192"/>
                  </a:lnTo>
                  <a:lnTo>
                    <a:pt x="3478" y="406"/>
                  </a:lnTo>
                  <a:lnTo>
                    <a:pt x="3478" y="598"/>
                  </a:lnTo>
                  <a:lnTo>
                    <a:pt x="3453" y="978"/>
                  </a:lnTo>
                  <a:lnTo>
                    <a:pt x="3388" y="1424"/>
                  </a:lnTo>
                  <a:lnTo>
                    <a:pt x="3350" y="1741"/>
                  </a:lnTo>
                  <a:lnTo>
                    <a:pt x="3288" y="2015"/>
                  </a:lnTo>
                  <a:lnTo>
                    <a:pt x="3242" y="2288"/>
                  </a:lnTo>
                  <a:lnTo>
                    <a:pt x="3198" y="2461"/>
                  </a:lnTo>
                  <a:lnTo>
                    <a:pt x="3224" y="2632"/>
                  </a:lnTo>
                  <a:lnTo>
                    <a:pt x="3326" y="2861"/>
                  </a:lnTo>
                  <a:lnTo>
                    <a:pt x="3580" y="3078"/>
                  </a:lnTo>
                  <a:lnTo>
                    <a:pt x="3478" y="3096"/>
                  </a:lnTo>
                  <a:lnTo>
                    <a:pt x="3370" y="3096"/>
                  </a:lnTo>
                  <a:lnTo>
                    <a:pt x="3242" y="3116"/>
                  </a:lnTo>
                  <a:lnTo>
                    <a:pt x="2970" y="3116"/>
                  </a:lnTo>
                  <a:lnTo>
                    <a:pt x="2544" y="3140"/>
                  </a:lnTo>
                  <a:lnTo>
                    <a:pt x="2245" y="3140"/>
                  </a:lnTo>
                  <a:lnTo>
                    <a:pt x="2053" y="3140"/>
                  </a:lnTo>
                  <a:lnTo>
                    <a:pt x="1825" y="3159"/>
                  </a:lnTo>
                  <a:lnTo>
                    <a:pt x="1653" y="3159"/>
                  </a:lnTo>
                  <a:lnTo>
                    <a:pt x="1355" y="3178"/>
                  </a:lnTo>
                  <a:lnTo>
                    <a:pt x="910" y="3222"/>
                  </a:lnTo>
                  <a:lnTo>
                    <a:pt x="636" y="3222"/>
                  </a:lnTo>
                  <a:lnTo>
                    <a:pt x="700" y="3051"/>
                  </a:lnTo>
                  <a:lnTo>
                    <a:pt x="681" y="2861"/>
                  </a:lnTo>
                  <a:lnTo>
                    <a:pt x="554" y="2651"/>
                  </a:lnTo>
                  <a:lnTo>
                    <a:pt x="491" y="2442"/>
                  </a:lnTo>
                  <a:lnTo>
                    <a:pt x="426" y="2225"/>
                  </a:lnTo>
                  <a:lnTo>
                    <a:pt x="382" y="2059"/>
                  </a:lnTo>
                  <a:lnTo>
                    <a:pt x="364" y="1889"/>
                  </a:lnTo>
                  <a:lnTo>
                    <a:pt x="318" y="1679"/>
                  </a:lnTo>
                  <a:lnTo>
                    <a:pt x="274" y="1551"/>
                  </a:lnTo>
                  <a:lnTo>
                    <a:pt x="256" y="1381"/>
                  </a:lnTo>
                  <a:lnTo>
                    <a:pt x="211" y="1106"/>
                  </a:lnTo>
                  <a:lnTo>
                    <a:pt x="173" y="852"/>
                  </a:lnTo>
                  <a:lnTo>
                    <a:pt x="108" y="572"/>
                  </a:lnTo>
                  <a:lnTo>
                    <a:pt x="46" y="280"/>
                  </a:lnTo>
                  <a:lnTo>
                    <a:pt x="0" y="107"/>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9" name="Freeform 729"/>
            <p:cNvSpPr>
              <a:spLocks/>
            </p:cNvSpPr>
            <p:nvPr/>
          </p:nvSpPr>
          <p:spPr bwMode="auto">
            <a:xfrm>
              <a:off x="955" y="2133"/>
              <a:ext cx="423" cy="1557"/>
            </a:xfrm>
            <a:custGeom>
              <a:avLst/>
              <a:gdLst>
                <a:gd name="T0" fmla="*/ 0 w 846"/>
                <a:gd name="T1" fmla="*/ 0 h 3115"/>
                <a:gd name="T2" fmla="*/ 4 w 846"/>
                <a:gd name="T3" fmla="*/ 8 h 3115"/>
                <a:gd name="T4" fmla="*/ 6 w 846"/>
                <a:gd name="T5" fmla="*/ 17 h 3115"/>
                <a:gd name="T6" fmla="*/ 8 w 846"/>
                <a:gd name="T7" fmla="*/ 23 h 3115"/>
                <a:gd name="T8" fmla="*/ 8 w 846"/>
                <a:gd name="T9" fmla="*/ 23 h 3115"/>
                <a:gd name="T10" fmla="*/ 9 w 846"/>
                <a:gd name="T11" fmla="*/ 30 h 3115"/>
                <a:gd name="T12" fmla="*/ 10 w 846"/>
                <a:gd name="T13" fmla="*/ 38 h 3115"/>
                <a:gd name="T14" fmla="*/ 12 w 846"/>
                <a:gd name="T15" fmla="*/ 44 h 3115"/>
                <a:gd name="T16" fmla="*/ 12 w 846"/>
                <a:gd name="T17" fmla="*/ 44 h 3115"/>
                <a:gd name="T18" fmla="*/ 13 w 846"/>
                <a:gd name="T19" fmla="*/ 50 h 3115"/>
                <a:gd name="T20" fmla="*/ 15 w 846"/>
                <a:gd name="T21" fmla="*/ 58 h 3115"/>
                <a:gd name="T22" fmla="*/ 17 w 846"/>
                <a:gd name="T23" fmla="*/ 65 h 3115"/>
                <a:gd name="T24" fmla="*/ 17 w 846"/>
                <a:gd name="T25" fmla="*/ 65 h 3115"/>
                <a:gd name="T26" fmla="*/ 19 w 846"/>
                <a:gd name="T27" fmla="*/ 67 h 3115"/>
                <a:gd name="T28" fmla="*/ 22 w 846"/>
                <a:gd name="T29" fmla="*/ 71 h 3115"/>
                <a:gd name="T30" fmla="*/ 24 w 846"/>
                <a:gd name="T31" fmla="*/ 74 h 3115"/>
                <a:gd name="T32" fmla="*/ 26 w 846"/>
                <a:gd name="T33" fmla="*/ 77 h 3115"/>
                <a:gd name="T34" fmla="*/ 27 w 846"/>
                <a:gd name="T35" fmla="*/ 79 h 3115"/>
                <a:gd name="T36" fmla="*/ 27 w 846"/>
                <a:gd name="T37" fmla="*/ 79 h 3115"/>
                <a:gd name="T38" fmla="*/ 27 w 846"/>
                <a:gd name="T39" fmla="*/ 86 h 3115"/>
                <a:gd name="T40" fmla="*/ 26 w 846"/>
                <a:gd name="T41" fmla="*/ 93 h 3115"/>
                <a:gd name="T42" fmla="*/ 24 w 846"/>
                <a:gd name="T43" fmla="*/ 97 h 3115"/>
                <a:gd name="T44" fmla="*/ 24 w 846"/>
                <a:gd name="T45" fmla="*/ 97 h 3115"/>
                <a:gd name="T46" fmla="*/ 18 w 846"/>
                <a:gd name="T47" fmla="*/ 97 h 3115"/>
                <a:gd name="T48" fmla="*/ 12 w 846"/>
                <a:gd name="T49" fmla="*/ 96 h 3115"/>
                <a:gd name="T50" fmla="*/ 9 w 846"/>
                <a:gd name="T51" fmla="*/ 96 h 3115"/>
                <a:gd name="T52" fmla="*/ 9 w 846"/>
                <a:gd name="T53" fmla="*/ 96 h 3115"/>
                <a:gd name="T54" fmla="*/ 8 w 846"/>
                <a:gd name="T55" fmla="*/ 95 h 3115"/>
                <a:gd name="T56" fmla="*/ 8 w 846"/>
                <a:gd name="T57" fmla="*/ 95 h 3115"/>
                <a:gd name="T58" fmla="*/ 7 w 846"/>
                <a:gd name="T59" fmla="*/ 95 h 3115"/>
                <a:gd name="T60" fmla="*/ 7 w 846"/>
                <a:gd name="T61" fmla="*/ 95 h 3115"/>
                <a:gd name="T62" fmla="*/ 8 w 846"/>
                <a:gd name="T63" fmla="*/ 84 h 3115"/>
                <a:gd name="T64" fmla="*/ 8 w 846"/>
                <a:gd name="T65" fmla="*/ 77 h 3115"/>
                <a:gd name="T66" fmla="*/ 8 w 846"/>
                <a:gd name="T67" fmla="*/ 70 h 3115"/>
                <a:gd name="T68" fmla="*/ 8 w 846"/>
                <a:gd name="T69" fmla="*/ 70 h 3115"/>
                <a:gd name="T70" fmla="*/ 8 w 846"/>
                <a:gd name="T71" fmla="*/ 61 h 3115"/>
                <a:gd name="T72" fmla="*/ 8 w 846"/>
                <a:gd name="T73" fmla="*/ 50 h 3115"/>
                <a:gd name="T74" fmla="*/ 8 w 846"/>
                <a:gd name="T75" fmla="*/ 45 h 3115"/>
                <a:gd name="T76" fmla="*/ 8 w 846"/>
                <a:gd name="T77" fmla="*/ 45 h 3115"/>
                <a:gd name="T78" fmla="*/ 6 w 846"/>
                <a:gd name="T79" fmla="*/ 37 h 3115"/>
                <a:gd name="T80" fmla="*/ 5 w 846"/>
                <a:gd name="T81" fmla="*/ 27 h 3115"/>
                <a:gd name="T82" fmla="*/ 4 w 846"/>
                <a:gd name="T83" fmla="*/ 22 h 3115"/>
                <a:gd name="T84" fmla="*/ 4 w 846"/>
                <a:gd name="T85" fmla="*/ 22 h 3115"/>
                <a:gd name="T86" fmla="*/ 4 w 846"/>
                <a:gd name="T87" fmla="*/ 18 h 3115"/>
                <a:gd name="T88" fmla="*/ 2 w 846"/>
                <a:gd name="T89" fmla="*/ 15 h 3115"/>
                <a:gd name="T90" fmla="*/ 2 w 846"/>
                <a:gd name="T91" fmla="*/ 11 h 3115"/>
                <a:gd name="T92" fmla="*/ 2 w 846"/>
                <a:gd name="T93" fmla="*/ 11 h 3115"/>
                <a:gd name="T94" fmla="*/ 1 w 846"/>
                <a:gd name="T95" fmla="*/ 8 h 3115"/>
                <a:gd name="T96" fmla="*/ 0 w 846"/>
                <a:gd name="T97" fmla="*/ 4 h 3115"/>
                <a:gd name="T98" fmla="*/ 0 w 846"/>
                <a:gd name="T99" fmla="*/ 0 h 3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6"/>
                <a:gd name="T151" fmla="*/ 0 h 3115"/>
                <a:gd name="T152" fmla="*/ 846 w 846"/>
                <a:gd name="T153" fmla="*/ 3115 h 3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6" h="3115">
                  <a:moveTo>
                    <a:pt x="0" y="0"/>
                  </a:moveTo>
                  <a:lnTo>
                    <a:pt x="127" y="275"/>
                  </a:lnTo>
                  <a:lnTo>
                    <a:pt x="191" y="573"/>
                  </a:lnTo>
                  <a:lnTo>
                    <a:pt x="235" y="763"/>
                  </a:lnTo>
                  <a:lnTo>
                    <a:pt x="273" y="974"/>
                  </a:lnTo>
                  <a:lnTo>
                    <a:pt x="317" y="1227"/>
                  </a:lnTo>
                  <a:lnTo>
                    <a:pt x="363" y="1418"/>
                  </a:lnTo>
                  <a:lnTo>
                    <a:pt x="401" y="1610"/>
                  </a:lnTo>
                  <a:lnTo>
                    <a:pt x="463" y="1863"/>
                  </a:lnTo>
                  <a:lnTo>
                    <a:pt x="528" y="2080"/>
                  </a:lnTo>
                  <a:lnTo>
                    <a:pt x="591" y="2162"/>
                  </a:lnTo>
                  <a:lnTo>
                    <a:pt x="681" y="2290"/>
                  </a:lnTo>
                  <a:lnTo>
                    <a:pt x="763" y="2398"/>
                  </a:lnTo>
                  <a:lnTo>
                    <a:pt x="827" y="2480"/>
                  </a:lnTo>
                  <a:lnTo>
                    <a:pt x="846" y="2544"/>
                  </a:lnTo>
                  <a:lnTo>
                    <a:pt x="846" y="2778"/>
                  </a:lnTo>
                  <a:lnTo>
                    <a:pt x="808" y="2989"/>
                  </a:lnTo>
                  <a:lnTo>
                    <a:pt x="743" y="3115"/>
                  </a:lnTo>
                  <a:lnTo>
                    <a:pt x="553" y="3115"/>
                  </a:lnTo>
                  <a:lnTo>
                    <a:pt x="363" y="3096"/>
                  </a:lnTo>
                  <a:lnTo>
                    <a:pt x="273" y="3096"/>
                  </a:lnTo>
                  <a:lnTo>
                    <a:pt x="255" y="3071"/>
                  </a:lnTo>
                  <a:lnTo>
                    <a:pt x="235" y="3071"/>
                  </a:lnTo>
                  <a:lnTo>
                    <a:pt x="211" y="3071"/>
                  </a:lnTo>
                  <a:lnTo>
                    <a:pt x="255" y="2715"/>
                  </a:lnTo>
                  <a:lnTo>
                    <a:pt x="255" y="2480"/>
                  </a:lnTo>
                  <a:lnTo>
                    <a:pt x="255" y="2270"/>
                  </a:lnTo>
                  <a:lnTo>
                    <a:pt x="255" y="1952"/>
                  </a:lnTo>
                  <a:lnTo>
                    <a:pt x="235" y="1610"/>
                  </a:lnTo>
                  <a:lnTo>
                    <a:pt x="235" y="1444"/>
                  </a:lnTo>
                  <a:lnTo>
                    <a:pt x="191" y="1189"/>
                  </a:lnTo>
                  <a:lnTo>
                    <a:pt x="146" y="891"/>
                  </a:lnTo>
                  <a:lnTo>
                    <a:pt x="127" y="719"/>
                  </a:lnTo>
                  <a:lnTo>
                    <a:pt x="108" y="593"/>
                  </a:lnTo>
                  <a:lnTo>
                    <a:pt x="64" y="491"/>
                  </a:lnTo>
                  <a:lnTo>
                    <a:pt x="45" y="383"/>
                  </a:lnTo>
                  <a:lnTo>
                    <a:pt x="18" y="275"/>
                  </a:lnTo>
                  <a:lnTo>
                    <a:pt x="0" y="128"/>
                  </a:lnTo>
                  <a:lnTo>
                    <a:pt x="0"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0" name="Freeform 730"/>
            <p:cNvSpPr>
              <a:spLocks/>
            </p:cNvSpPr>
            <p:nvPr/>
          </p:nvSpPr>
          <p:spPr bwMode="auto">
            <a:xfrm>
              <a:off x="1123" y="3700"/>
              <a:ext cx="159" cy="32"/>
            </a:xfrm>
            <a:custGeom>
              <a:avLst/>
              <a:gdLst>
                <a:gd name="T0" fmla="*/ 0 w 318"/>
                <a:gd name="T1" fmla="*/ 0 h 65"/>
                <a:gd name="T2" fmla="*/ 4 w 318"/>
                <a:gd name="T3" fmla="*/ 0 h 65"/>
                <a:gd name="T4" fmla="*/ 8 w 318"/>
                <a:gd name="T5" fmla="*/ 0 h 65"/>
                <a:gd name="T6" fmla="*/ 10 w 318"/>
                <a:gd name="T7" fmla="*/ 1 h 65"/>
                <a:gd name="T8" fmla="*/ 10 w 318"/>
                <a:gd name="T9" fmla="*/ 1 h 65"/>
                <a:gd name="T10" fmla="*/ 8 w 318"/>
                <a:gd name="T11" fmla="*/ 2 h 65"/>
                <a:gd name="T12" fmla="*/ 5 w 318"/>
                <a:gd name="T13" fmla="*/ 2 h 65"/>
                <a:gd name="T14" fmla="*/ 0 w 318"/>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65"/>
                <a:gd name="T26" fmla="*/ 318 w 31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65">
                  <a:moveTo>
                    <a:pt x="0" y="0"/>
                  </a:moveTo>
                  <a:lnTo>
                    <a:pt x="109" y="27"/>
                  </a:lnTo>
                  <a:lnTo>
                    <a:pt x="237" y="27"/>
                  </a:lnTo>
                  <a:lnTo>
                    <a:pt x="318" y="45"/>
                  </a:lnTo>
                  <a:lnTo>
                    <a:pt x="237" y="65"/>
                  </a:lnTo>
                  <a:lnTo>
                    <a:pt x="154" y="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1" name="Freeform 731"/>
            <p:cNvSpPr>
              <a:spLocks/>
            </p:cNvSpPr>
            <p:nvPr/>
          </p:nvSpPr>
          <p:spPr bwMode="auto">
            <a:xfrm>
              <a:off x="1009" y="3541"/>
              <a:ext cx="42" cy="96"/>
            </a:xfrm>
            <a:custGeom>
              <a:avLst/>
              <a:gdLst>
                <a:gd name="T0" fmla="*/ 3 w 83"/>
                <a:gd name="T1" fmla="*/ 0 h 193"/>
                <a:gd name="T2" fmla="*/ 3 w 83"/>
                <a:gd name="T3" fmla="*/ 2 h 193"/>
                <a:gd name="T4" fmla="*/ 3 w 83"/>
                <a:gd name="T5" fmla="*/ 4 h 193"/>
                <a:gd name="T6" fmla="*/ 3 w 83"/>
                <a:gd name="T7" fmla="*/ 6 h 193"/>
                <a:gd name="T8" fmla="*/ 3 w 83"/>
                <a:gd name="T9" fmla="*/ 6 h 193"/>
                <a:gd name="T10" fmla="*/ 1 w 83"/>
                <a:gd name="T11" fmla="*/ 4 h 193"/>
                <a:gd name="T12" fmla="*/ 0 w 83"/>
                <a:gd name="T13" fmla="*/ 3 h 193"/>
                <a:gd name="T14" fmla="*/ 0 w 83"/>
                <a:gd name="T15" fmla="*/ 2 h 193"/>
                <a:gd name="T16" fmla="*/ 0 w 83"/>
                <a:gd name="T17" fmla="*/ 2 h 193"/>
                <a:gd name="T18" fmla="*/ 1 w 83"/>
                <a:gd name="T19" fmla="*/ 2 h 193"/>
                <a:gd name="T20" fmla="*/ 3 w 83"/>
                <a:gd name="T21" fmla="*/ 1 h 193"/>
                <a:gd name="T22" fmla="*/ 3 w 83"/>
                <a:gd name="T23" fmla="*/ 0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193"/>
                <a:gd name="T38" fmla="*/ 83 w 83"/>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193">
                  <a:moveTo>
                    <a:pt x="83" y="0"/>
                  </a:moveTo>
                  <a:lnTo>
                    <a:pt x="83" y="90"/>
                  </a:lnTo>
                  <a:lnTo>
                    <a:pt x="83" y="155"/>
                  </a:lnTo>
                  <a:lnTo>
                    <a:pt x="83" y="193"/>
                  </a:lnTo>
                  <a:lnTo>
                    <a:pt x="19" y="155"/>
                  </a:lnTo>
                  <a:lnTo>
                    <a:pt x="0" y="109"/>
                  </a:lnTo>
                  <a:lnTo>
                    <a:pt x="0" y="90"/>
                  </a:lnTo>
                  <a:lnTo>
                    <a:pt x="19" y="65"/>
                  </a:lnTo>
                  <a:lnTo>
                    <a:pt x="65" y="46"/>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2" name="Freeform 732"/>
            <p:cNvSpPr>
              <a:spLocks/>
            </p:cNvSpPr>
            <p:nvPr/>
          </p:nvSpPr>
          <p:spPr bwMode="auto">
            <a:xfrm>
              <a:off x="2820" y="3118"/>
              <a:ext cx="116" cy="391"/>
            </a:xfrm>
            <a:custGeom>
              <a:avLst/>
              <a:gdLst>
                <a:gd name="T0" fmla="*/ 5 w 230"/>
                <a:gd name="T1" fmla="*/ 0 h 782"/>
                <a:gd name="T2" fmla="*/ 7 w 230"/>
                <a:gd name="T3" fmla="*/ 10 h 782"/>
                <a:gd name="T4" fmla="*/ 8 w 230"/>
                <a:gd name="T5" fmla="*/ 19 h 782"/>
                <a:gd name="T6" fmla="*/ 8 w 230"/>
                <a:gd name="T7" fmla="*/ 25 h 782"/>
                <a:gd name="T8" fmla="*/ 8 w 230"/>
                <a:gd name="T9" fmla="*/ 25 h 782"/>
                <a:gd name="T10" fmla="*/ 5 w 230"/>
                <a:gd name="T11" fmla="*/ 23 h 782"/>
                <a:gd name="T12" fmla="*/ 3 w 230"/>
                <a:gd name="T13" fmla="*/ 21 h 782"/>
                <a:gd name="T14" fmla="*/ 2 w 230"/>
                <a:gd name="T15" fmla="*/ 19 h 782"/>
                <a:gd name="T16" fmla="*/ 2 w 230"/>
                <a:gd name="T17" fmla="*/ 19 h 782"/>
                <a:gd name="T18" fmla="*/ 1 w 230"/>
                <a:gd name="T19" fmla="*/ 17 h 782"/>
                <a:gd name="T20" fmla="*/ 0 w 230"/>
                <a:gd name="T21" fmla="*/ 14 h 782"/>
                <a:gd name="T22" fmla="*/ 1 w 230"/>
                <a:gd name="T23" fmla="*/ 11 h 782"/>
                <a:gd name="T24" fmla="*/ 1 w 230"/>
                <a:gd name="T25" fmla="*/ 11 h 782"/>
                <a:gd name="T26" fmla="*/ 2 w 230"/>
                <a:gd name="T27" fmla="*/ 8 h 782"/>
                <a:gd name="T28" fmla="*/ 4 w 230"/>
                <a:gd name="T29" fmla="*/ 4 h 782"/>
                <a:gd name="T30" fmla="*/ 5 w 230"/>
                <a:gd name="T31" fmla="*/ 0 h 7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
                <a:gd name="T49" fmla="*/ 0 h 782"/>
                <a:gd name="T50" fmla="*/ 230 w 230"/>
                <a:gd name="T51" fmla="*/ 782 h 7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 h="782">
                  <a:moveTo>
                    <a:pt x="146" y="0"/>
                  </a:moveTo>
                  <a:lnTo>
                    <a:pt x="211" y="298"/>
                  </a:lnTo>
                  <a:lnTo>
                    <a:pt x="230" y="591"/>
                  </a:lnTo>
                  <a:lnTo>
                    <a:pt x="230" y="782"/>
                  </a:lnTo>
                  <a:lnTo>
                    <a:pt x="146" y="719"/>
                  </a:lnTo>
                  <a:lnTo>
                    <a:pt x="84" y="654"/>
                  </a:lnTo>
                  <a:lnTo>
                    <a:pt x="39" y="591"/>
                  </a:lnTo>
                  <a:lnTo>
                    <a:pt x="19" y="526"/>
                  </a:lnTo>
                  <a:lnTo>
                    <a:pt x="0" y="426"/>
                  </a:lnTo>
                  <a:lnTo>
                    <a:pt x="19" y="336"/>
                  </a:lnTo>
                  <a:lnTo>
                    <a:pt x="64" y="235"/>
                  </a:lnTo>
                  <a:lnTo>
                    <a:pt x="122" y="108"/>
                  </a:lnTo>
                  <a:lnTo>
                    <a:pt x="146"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3" name="Freeform 733"/>
            <p:cNvSpPr>
              <a:spLocks/>
            </p:cNvSpPr>
            <p:nvPr/>
          </p:nvSpPr>
          <p:spPr bwMode="auto">
            <a:xfrm>
              <a:off x="2976" y="3490"/>
              <a:ext cx="172" cy="64"/>
            </a:xfrm>
            <a:custGeom>
              <a:avLst/>
              <a:gdLst>
                <a:gd name="T0" fmla="*/ 0 w 343"/>
                <a:gd name="T1" fmla="*/ 3 h 128"/>
                <a:gd name="T2" fmla="*/ 4 w 343"/>
                <a:gd name="T3" fmla="*/ 4 h 128"/>
                <a:gd name="T4" fmla="*/ 8 w 343"/>
                <a:gd name="T5" fmla="*/ 3 h 128"/>
                <a:gd name="T6" fmla="*/ 11 w 343"/>
                <a:gd name="T7" fmla="*/ 0 h 128"/>
                <a:gd name="T8" fmla="*/ 11 w 343"/>
                <a:gd name="T9" fmla="*/ 0 h 128"/>
                <a:gd name="T10" fmla="*/ 7 w 343"/>
                <a:gd name="T11" fmla="*/ 0 h 128"/>
                <a:gd name="T12" fmla="*/ 3 w 343"/>
                <a:gd name="T13" fmla="*/ 0 h 128"/>
                <a:gd name="T14" fmla="*/ 0 w 343"/>
                <a:gd name="T15" fmla="*/ 0 h 128"/>
                <a:gd name="T16" fmla="*/ 0 w 343"/>
                <a:gd name="T17" fmla="*/ 0 h 128"/>
                <a:gd name="T18" fmla="*/ 0 w 343"/>
                <a:gd name="T19" fmla="*/ 1 h 128"/>
                <a:gd name="T20" fmla="*/ 0 w 343"/>
                <a:gd name="T21" fmla="*/ 2 h 128"/>
                <a:gd name="T22" fmla="*/ 0 w 343"/>
                <a:gd name="T23" fmla="*/ 3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128"/>
                <a:gd name="T38" fmla="*/ 343 w 343"/>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128">
                  <a:moveTo>
                    <a:pt x="0" y="83"/>
                  </a:moveTo>
                  <a:lnTo>
                    <a:pt x="127" y="128"/>
                  </a:lnTo>
                  <a:lnTo>
                    <a:pt x="255" y="83"/>
                  </a:lnTo>
                  <a:lnTo>
                    <a:pt x="343" y="0"/>
                  </a:lnTo>
                  <a:lnTo>
                    <a:pt x="217" y="0"/>
                  </a:lnTo>
                  <a:lnTo>
                    <a:pt x="65" y="0"/>
                  </a:lnTo>
                  <a:lnTo>
                    <a:pt x="0" y="0"/>
                  </a:lnTo>
                  <a:lnTo>
                    <a:pt x="0" y="19"/>
                  </a:lnTo>
                  <a:lnTo>
                    <a:pt x="0" y="6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4" name="Freeform 734"/>
            <p:cNvSpPr>
              <a:spLocks/>
            </p:cNvSpPr>
            <p:nvPr/>
          </p:nvSpPr>
          <p:spPr bwMode="auto">
            <a:xfrm>
              <a:off x="908" y="1647"/>
              <a:ext cx="11" cy="19"/>
            </a:xfrm>
            <a:custGeom>
              <a:avLst/>
              <a:gdLst>
                <a:gd name="T0" fmla="*/ 1 w 20"/>
                <a:gd name="T1" fmla="*/ 2 h 38"/>
                <a:gd name="T2" fmla="*/ 1 w 20"/>
                <a:gd name="T3" fmla="*/ 2 h 38"/>
                <a:gd name="T4" fmla="*/ 1 w 20"/>
                <a:gd name="T5" fmla="*/ 0 h 38"/>
                <a:gd name="T6" fmla="*/ 0 w 20"/>
                <a:gd name="T7" fmla="*/ 0 h 38"/>
                <a:gd name="T8" fmla="*/ 0 w 20"/>
                <a:gd name="T9" fmla="*/ 2 h 38"/>
                <a:gd name="T10" fmla="*/ 0 w 20"/>
                <a:gd name="T11" fmla="*/ 2 h 38"/>
                <a:gd name="T12" fmla="*/ 1 w 20"/>
                <a:gd name="T13" fmla="*/ 2 h 38"/>
                <a:gd name="T14" fmla="*/ 0 60000 65536"/>
                <a:gd name="T15" fmla="*/ 0 60000 65536"/>
                <a:gd name="T16" fmla="*/ 0 60000 65536"/>
                <a:gd name="T17" fmla="*/ 0 60000 65536"/>
                <a:gd name="T18" fmla="*/ 0 60000 65536"/>
                <a:gd name="T19" fmla="*/ 0 60000 65536"/>
                <a:gd name="T20" fmla="*/ 0 60000 65536"/>
                <a:gd name="T21" fmla="*/ 0 w 20"/>
                <a:gd name="T22" fmla="*/ 0 h 38"/>
                <a:gd name="T23" fmla="*/ 20 w 2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8">
                  <a:moveTo>
                    <a:pt x="20" y="38"/>
                  </a:moveTo>
                  <a:lnTo>
                    <a:pt x="20" y="38"/>
                  </a:lnTo>
                  <a:lnTo>
                    <a:pt x="20" y="0"/>
                  </a:lnTo>
                  <a:lnTo>
                    <a:pt x="0" y="0"/>
                  </a:lnTo>
                  <a:lnTo>
                    <a:pt x="0" y="38"/>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5" name="Freeform 735"/>
            <p:cNvSpPr>
              <a:spLocks/>
            </p:cNvSpPr>
            <p:nvPr/>
          </p:nvSpPr>
          <p:spPr bwMode="auto">
            <a:xfrm>
              <a:off x="908" y="1666"/>
              <a:ext cx="11" cy="32"/>
            </a:xfrm>
            <a:custGeom>
              <a:avLst/>
              <a:gdLst>
                <a:gd name="T0" fmla="*/ 1 w 20"/>
                <a:gd name="T1" fmla="*/ 2 h 65"/>
                <a:gd name="T2" fmla="*/ 1 w 20"/>
                <a:gd name="T3" fmla="*/ 2 h 65"/>
                <a:gd name="T4" fmla="*/ 1 w 20"/>
                <a:gd name="T5" fmla="*/ 0 h 65"/>
                <a:gd name="T6" fmla="*/ 0 w 20"/>
                <a:gd name="T7" fmla="*/ 0 h 65"/>
                <a:gd name="T8" fmla="*/ 0 w 20"/>
                <a:gd name="T9" fmla="*/ 2 h 65"/>
                <a:gd name="T10" fmla="*/ 0 w 20"/>
                <a:gd name="T11" fmla="*/ 2 h 65"/>
                <a:gd name="T12" fmla="*/ 1 w 20"/>
                <a:gd name="T13" fmla="*/ 2 h 65"/>
                <a:gd name="T14" fmla="*/ 0 60000 65536"/>
                <a:gd name="T15" fmla="*/ 0 60000 65536"/>
                <a:gd name="T16" fmla="*/ 0 60000 65536"/>
                <a:gd name="T17" fmla="*/ 0 60000 65536"/>
                <a:gd name="T18" fmla="*/ 0 60000 65536"/>
                <a:gd name="T19" fmla="*/ 0 60000 65536"/>
                <a:gd name="T20" fmla="*/ 0 60000 65536"/>
                <a:gd name="T21" fmla="*/ 0 w 20"/>
                <a:gd name="T22" fmla="*/ 0 h 65"/>
                <a:gd name="T23" fmla="*/ 20 w 2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65">
                  <a:moveTo>
                    <a:pt x="20" y="65"/>
                  </a:moveTo>
                  <a:lnTo>
                    <a:pt x="20" y="65"/>
                  </a:lnTo>
                  <a:lnTo>
                    <a:pt x="20" y="0"/>
                  </a:lnTo>
                  <a:lnTo>
                    <a:pt x="0" y="0"/>
                  </a:lnTo>
                  <a:lnTo>
                    <a:pt x="0" y="65"/>
                  </a:lnTo>
                  <a:lnTo>
                    <a:pt x="2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6" name="Freeform 736"/>
            <p:cNvSpPr>
              <a:spLocks/>
            </p:cNvSpPr>
            <p:nvPr/>
          </p:nvSpPr>
          <p:spPr bwMode="auto">
            <a:xfrm>
              <a:off x="908" y="1698"/>
              <a:ext cx="11" cy="34"/>
            </a:xfrm>
            <a:custGeom>
              <a:avLst/>
              <a:gdLst>
                <a:gd name="T0" fmla="*/ 1 w 20"/>
                <a:gd name="T1" fmla="*/ 2 h 68"/>
                <a:gd name="T2" fmla="*/ 1 w 20"/>
                <a:gd name="T3" fmla="*/ 2 h 68"/>
                <a:gd name="T4" fmla="*/ 1 w 20"/>
                <a:gd name="T5" fmla="*/ 0 h 68"/>
                <a:gd name="T6" fmla="*/ 0 w 20"/>
                <a:gd name="T7" fmla="*/ 0 h 68"/>
                <a:gd name="T8" fmla="*/ 0 w 20"/>
                <a:gd name="T9" fmla="*/ 2 h 68"/>
                <a:gd name="T10" fmla="*/ 1 w 20"/>
                <a:gd name="T11" fmla="*/ 3 h 68"/>
                <a:gd name="T12" fmla="*/ 0 w 20"/>
                <a:gd name="T13" fmla="*/ 2 h 68"/>
                <a:gd name="T14" fmla="*/ 0 w 20"/>
                <a:gd name="T15" fmla="*/ 3 h 68"/>
                <a:gd name="T16" fmla="*/ 1 w 20"/>
                <a:gd name="T17" fmla="*/ 3 h 68"/>
                <a:gd name="T18" fmla="*/ 1 w 20"/>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68"/>
                <a:gd name="T32" fmla="*/ 20 w 20"/>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68">
                  <a:moveTo>
                    <a:pt x="19" y="58"/>
                  </a:moveTo>
                  <a:lnTo>
                    <a:pt x="20" y="63"/>
                  </a:lnTo>
                  <a:lnTo>
                    <a:pt x="20" y="0"/>
                  </a:lnTo>
                  <a:lnTo>
                    <a:pt x="0" y="0"/>
                  </a:lnTo>
                  <a:lnTo>
                    <a:pt x="0" y="63"/>
                  </a:lnTo>
                  <a:lnTo>
                    <a:pt x="1" y="68"/>
                  </a:lnTo>
                  <a:lnTo>
                    <a:pt x="0" y="63"/>
                  </a:lnTo>
                  <a:lnTo>
                    <a:pt x="0" y="65"/>
                  </a:lnTo>
                  <a:lnTo>
                    <a:pt x="1" y="68"/>
                  </a:lnTo>
                  <a:lnTo>
                    <a:pt x="19"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7" name="Freeform 737"/>
            <p:cNvSpPr>
              <a:spLocks/>
            </p:cNvSpPr>
            <p:nvPr/>
          </p:nvSpPr>
          <p:spPr bwMode="auto">
            <a:xfrm>
              <a:off x="908" y="1727"/>
              <a:ext cx="10" cy="5"/>
            </a:xfrm>
            <a:custGeom>
              <a:avLst/>
              <a:gdLst>
                <a:gd name="T0" fmla="*/ 1 w 19"/>
                <a:gd name="T1" fmla="*/ 0 h 10"/>
                <a:gd name="T2" fmla="*/ 1 w 19"/>
                <a:gd name="T3" fmla="*/ 1 h 10"/>
                <a:gd name="T4" fmla="*/ 1 w 19"/>
                <a:gd name="T5" fmla="*/ 1 h 10"/>
                <a:gd name="T6" fmla="*/ 1 w 19"/>
                <a:gd name="T7" fmla="*/ 1 h 10"/>
                <a:gd name="T8" fmla="*/ 1 w 19"/>
                <a:gd name="T9" fmla="*/ 1 h 10"/>
                <a:gd name="T10" fmla="*/ 1 w 19"/>
                <a:gd name="T11" fmla="*/ 1 h 10"/>
                <a:gd name="T12" fmla="*/ 0 w 19"/>
                <a:gd name="T13" fmla="*/ 1 h 10"/>
                <a:gd name="T14" fmla="*/ 0 w 19"/>
                <a:gd name="T15" fmla="*/ 1 h 10"/>
                <a:gd name="T16" fmla="*/ 1 w 19"/>
                <a:gd name="T17" fmla="*/ 1 h 10"/>
                <a:gd name="T18" fmla="*/ 1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19" y="0"/>
                  </a:moveTo>
                  <a:lnTo>
                    <a:pt x="10" y="5"/>
                  </a:lnTo>
                  <a:lnTo>
                    <a:pt x="1" y="10"/>
                  </a:lnTo>
                  <a:lnTo>
                    <a:pt x="0" y="5"/>
                  </a:lnTo>
                  <a:lnTo>
                    <a:pt x="0" y="7"/>
                  </a:lnTo>
                  <a:lnTo>
                    <a:pt x="1" y="1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8" name="Freeform 738"/>
            <p:cNvSpPr>
              <a:spLocks/>
            </p:cNvSpPr>
            <p:nvPr/>
          </p:nvSpPr>
          <p:spPr bwMode="auto">
            <a:xfrm>
              <a:off x="909" y="1727"/>
              <a:ext cx="41" cy="81"/>
            </a:xfrm>
            <a:custGeom>
              <a:avLst/>
              <a:gdLst>
                <a:gd name="T0" fmla="*/ 2 w 83"/>
                <a:gd name="T1" fmla="*/ 5 h 162"/>
                <a:gd name="T2" fmla="*/ 2 w 83"/>
                <a:gd name="T3" fmla="*/ 5 h 162"/>
                <a:gd name="T4" fmla="*/ 0 w 83"/>
                <a:gd name="T5" fmla="*/ 0 h 162"/>
                <a:gd name="T6" fmla="*/ 0 w 83"/>
                <a:gd name="T7" fmla="*/ 1 h 162"/>
                <a:gd name="T8" fmla="*/ 1 w 83"/>
                <a:gd name="T9" fmla="*/ 6 h 162"/>
                <a:gd name="T10" fmla="*/ 1 w 83"/>
                <a:gd name="T11" fmla="*/ 5 h 162"/>
                <a:gd name="T12" fmla="*/ 2 w 83"/>
                <a:gd name="T13" fmla="*/ 5 h 162"/>
                <a:gd name="T14" fmla="*/ 0 60000 65536"/>
                <a:gd name="T15" fmla="*/ 0 60000 65536"/>
                <a:gd name="T16" fmla="*/ 0 60000 65536"/>
                <a:gd name="T17" fmla="*/ 0 60000 65536"/>
                <a:gd name="T18" fmla="*/ 0 60000 65536"/>
                <a:gd name="T19" fmla="*/ 0 60000 65536"/>
                <a:gd name="T20" fmla="*/ 0 60000 65536"/>
                <a:gd name="T21" fmla="*/ 0 w 83"/>
                <a:gd name="T22" fmla="*/ 0 h 162"/>
                <a:gd name="T23" fmla="*/ 83 w 83"/>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62">
                  <a:moveTo>
                    <a:pt x="83" y="154"/>
                  </a:moveTo>
                  <a:lnTo>
                    <a:pt x="82" y="152"/>
                  </a:lnTo>
                  <a:lnTo>
                    <a:pt x="18" y="0"/>
                  </a:lnTo>
                  <a:lnTo>
                    <a:pt x="0" y="10"/>
                  </a:lnTo>
                  <a:lnTo>
                    <a:pt x="63" y="162"/>
                  </a:lnTo>
                  <a:lnTo>
                    <a:pt x="62" y="160"/>
                  </a:lnTo>
                  <a:lnTo>
                    <a:pt x="83"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59" name="Freeform 739"/>
            <p:cNvSpPr>
              <a:spLocks/>
            </p:cNvSpPr>
            <p:nvPr/>
          </p:nvSpPr>
          <p:spPr bwMode="auto">
            <a:xfrm>
              <a:off x="940" y="1804"/>
              <a:ext cx="52" cy="110"/>
            </a:xfrm>
            <a:custGeom>
              <a:avLst/>
              <a:gdLst>
                <a:gd name="T0" fmla="*/ 3 w 105"/>
                <a:gd name="T1" fmla="*/ 7 h 220"/>
                <a:gd name="T2" fmla="*/ 3 w 105"/>
                <a:gd name="T3" fmla="*/ 7 h 220"/>
                <a:gd name="T4" fmla="*/ 0 w 105"/>
                <a:gd name="T5" fmla="*/ 0 h 220"/>
                <a:gd name="T6" fmla="*/ 0 w 105"/>
                <a:gd name="T7" fmla="*/ 1 h 220"/>
                <a:gd name="T8" fmla="*/ 2 w 105"/>
                <a:gd name="T9" fmla="*/ 7 h 220"/>
                <a:gd name="T10" fmla="*/ 2 w 105"/>
                <a:gd name="T11" fmla="*/ 7 h 220"/>
                <a:gd name="T12" fmla="*/ 3 w 105"/>
                <a:gd name="T13" fmla="*/ 7 h 220"/>
                <a:gd name="T14" fmla="*/ 0 60000 65536"/>
                <a:gd name="T15" fmla="*/ 0 60000 65536"/>
                <a:gd name="T16" fmla="*/ 0 60000 65536"/>
                <a:gd name="T17" fmla="*/ 0 60000 65536"/>
                <a:gd name="T18" fmla="*/ 0 60000 65536"/>
                <a:gd name="T19" fmla="*/ 0 60000 65536"/>
                <a:gd name="T20" fmla="*/ 0 60000 65536"/>
                <a:gd name="T21" fmla="*/ 0 w 105"/>
                <a:gd name="T22" fmla="*/ 0 h 220"/>
                <a:gd name="T23" fmla="*/ 105 w 105"/>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220">
                  <a:moveTo>
                    <a:pt x="104" y="208"/>
                  </a:moveTo>
                  <a:lnTo>
                    <a:pt x="105" y="210"/>
                  </a:lnTo>
                  <a:lnTo>
                    <a:pt x="21" y="0"/>
                  </a:lnTo>
                  <a:lnTo>
                    <a:pt x="0" y="6"/>
                  </a:lnTo>
                  <a:lnTo>
                    <a:pt x="84" y="217"/>
                  </a:lnTo>
                  <a:lnTo>
                    <a:pt x="85" y="220"/>
                  </a:lnTo>
                  <a:lnTo>
                    <a:pt x="104"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0" name="Freeform 740"/>
            <p:cNvSpPr>
              <a:spLocks/>
            </p:cNvSpPr>
            <p:nvPr/>
          </p:nvSpPr>
          <p:spPr bwMode="auto">
            <a:xfrm>
              <a:off x="983" y="1908"/>
              <a:ext cx="50" cy="78"/>
            </a:xfrm>
            <a:custGeom>
              <a:avLst/>
              <a:gdLst>
                <a:gd name="T0" fmla="*/ 4 w 100"/>
                <a:gd name="T1" fmla="*/ 4 h 157"/>
                <a:gd name="T2" fmla="*/ 4 w 100"/>
                <a:gd name="T3" fmla="*/ 4 h 157"/>
                <a:gd name="T4" fmla="*/ 1 w 100"/>
                <a:gd name="T5" fmla="*/ 0 h 157"/>
                <a:gd name="T6" fmla="*/ 0 w 100"/>
                <a:gd name="T7" fmla="*/ 0 h 157"/>
                <a:gd name="T8" fmla="*/ 3 w 100"/>
                <a:gd name="T9" fmla="*/ 4 h 157"/>
                <a:gd name="T10" fmla="*/ 3 w 100"/>
                <a:gd name="T11" fmla="*/ 4 h 157"/>
                <a:gd name="T12" fmla="*/ 4 w 100"/>
                <a:gd name="T13" fmla="*/ 4 h 157"/>
                <a:gd name="T14" fmla="*/ 0 60000 65536"/>
                <a:gd name="T15" fmla="*/ 0 60000 65536"/>
                <a:gd name="T16" fmla="*/ 0 60000 65536"/>
                <a:gd name="T17" fmla="*/ 0 60000 65536"/>
                <a:gd name="T18" fmla="*/ 0 60000 65536"/>
                <a:gd name="T19" fmla="*/ 0 60000 65536"/>
                <a:gd name="T20" fmla="*/ 0 60000 65536"/>
                <a:gd name="T21" fmla="*/ 0 w 100"/>
                <a:gd name="T22" fmla="*/ 0 h 157"/>
                <a:gd name="T23" fmla="*/ 100 w 100"/>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57">
                  <a:moveTo>
                    <a:pt x="100" y="146"/>
                  </a:moveTo>
                  <a:lnTo>
                    <a:pt x="100" y="145"/>
                  </a:lnTo>
                  <a:lnTo>
                    <a:pt x="19" y="0"/>
                  </a:lnTo>
                  <a:lnTo>
                    <a:pt x="0" y="12"/>
                  </a:lnTo>
                  <a:lnTo>
                    <a:pt x="82" y="157"/>
                  </a:lnTo>
                  <a:lnTo>
                    <a:pt x="82" y="156"/>
                  </a:lnTo>
                  <a:lnTo>
                    <a:pt x="10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1" name="Freeform 741"/>
            <p:cNvSpPr>
              <a:spLocks/>
            </p:cNvSpPr>
            <p:nvPr/>
          </p:nvSpPr>
          <p:spPr bwMode="auto">
            <a:xfrm>
              <a:off x="1024" y="1981"/>
              <a:ext cx="9" cy="5"/>
            </a:xfrm>
            <a:custGeom>
              <a:avLst/>
              <a:gdLst>
                <a:gd name="T0" fmla="*/ 1 w 18"/>
                <a:gd name="T1" fmla="*/ 0 h 10"/>
                <a:gd name="T2" fmla="*/ 1 w 18"/>
                <a:gd name="T3" fmla="*/ 1 h 10"/>
                <a:gd name="T4" fmla="*/ 1 w 18"/>
                <a:gd name="T5" fmla="*/ 1 h 10"/>
                <a:gd name="T6" fmla="*/ 1 w 18"/>
                <a:gd name="T7" fmla="*/ 1 h 10"/>
                <a:gd name="T8" fmla="*/ 1 w 18"/>
                <a:gd name="T9" fmla="*/ 1 h 10"/>
                <a:gd name="T10" fmla="*/ 0 w 18"/>
                <a:gd name="T11" fmla="*/ 1 h 10"/>
                <a:gd name="T12" fmla="*/ 1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18" y="0"/>
                  </a:moveTo>
                  <a:lnTo>
                    <a:pt x="9" y="5"/>
                  </a:lnTo>
                  <a:lnTo>
                    <a:pt x="0" y="1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2" name="Freeform 742"/>
            <p:cNvSpPr>
              <a:spLocks/>
            </p:cNvSpPr>
            <p:nvPr/>
          </p:nvSpPr>
          <p:spPr bwMode="auto">
            <a:xfrm>
              <a:off x="1024" y="1981"/>
              <a:ext cx="42" cy="81"/>
            </a:xfrm>
            <a:custGeom>
              <a:avLst/>
              <a:gdLst>
                <a:gd name="T0" fmla="*/ 3 w 84"/>
                <a:gd name="T1" fmla="*/ 4 h 163"/>
                <a:gd name="T2" fmla="*/ 3 w 84"/>
                <a:gd name="T3" fmla="*/ 4 h 163"/>
                <a:gd name="T4" fmla="*/ 1 w 84"/>
                <a:gd name="T5" fmla="*/ 0 h 163"/>
                <a:gd name="T6" fmla="*/ 0 w 84"/>
                <a:gd name="T7" fmla="*/ 0 h 163"/>
                <a:gd name="T8" fmla="*/ 3 w 84"/>
                <a:gd name="T9" fmla="*/ 5 h 163"/>
                <a:gd name="T10" fmla="*/ 2 w 84"/>
                <a:gd name="T11" fmla="*/ 5 h 163"/>
                <a:gd name="T12" fmla="*/ 3 w 84"/>
                <a:gd name="T13" fmla="*/ 4 h 163"/>
                <a:gd name="T14" fmla="*/ 0 60000 65536"/>
                <a:gd name="T15" fmla="*/ 0 60000 65536"/>
                <a:gd name="T16" fmla="*/ 0 60000 65536"/>
                <a:gd name="T17" fmla="*/ 0 60000 65536"/>
                <a:gd name="T18" fmla="*/ 0 60000 65536"/>
                <a:gd name="T19" fmla="*/ 0 60000 65536"/>
                <a:gd name="T20" fmla="*/ 0 60000 65536"/>
                <a:gd name="T21" fmla="*/ 0 w 84"/>
                <a:gd name="T22" fmla="*/ 0 h 163"/>
                <a:gd name="T23" fmla="*/ 84 w 84"/>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63">
                  <a:moveTo>
                    <a:pt x="84" y="155"/>
                  </a:moveTo>
                  <a:lnTo>
                    <a:pt x="83" y="154"/>
                  </a:lnTo>
                  <a:lnTo>
                    <a:pt x="18" y="0"/>
                  </a:lnTo>
                  <a:lnTo>
                    <a:pt x="0" y="10"/>
                  </a:lnTo>
                  <a:lnTo>
                    <a:pt x="65" y="163"/>
                  </a:lnTo>
                  <a:lnTo>
                    <a:pt x="63" y="162"/>
                  </a:lnTo>
                  <a:lnTo>
                    <a:pt x="84"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3" name="Freeform 743"/>
            <p:cNvSpPr>
              <a:spLocks/>
            </p:cNvSpPr>
            <p:nvPr/>
          </p:nvSpPr>
          <p:spPr bwMode="auto">
            <a:xfrm>
              <a:off x="1055" y="2058"/>
              <a:ext cx="42" cy="109"/>
            </a:xfrm>
            <a:custGeom>
              <a:avLst/>
              <a:gdLst>
                <a:gd name="T0" fmla="*/ 3 w 83"/>
                <a:gd name="T1" fmla="*/ 7 h 216"/>
                <a:gd name="T2" fmla="*/ 3 w 83"/>
                <a:gd name="T3" fmla="*/ 7 h 216"/>
                <a:gd name="T4" fmla="*/ 1 w 83"/>
                <a:gd name="T5" fmla="*/ 0 h 216"/>
                <a:gd name="T6" fmla="*/ 0 w 83"/>
                <a:gd name="T7" fmla="*/ 1 h 216"/>
                <a:gd name="T8" fmla="*/ 2 w 83"/>
                <a:gd name="T9" fmla="*/ 7 h 216"/>
                <a:gd name="T10" fmla="*/ 2 w 83"/>
                <a:gd name="T11" fmla="*/ 7 h 216"/>
                <a:gd name="T12" fmla="*/ 3 w 83"/>
                <a:gd name="T13" fmla="*/ 7 h 216"/>
                <a:gd name="T14" fmla="*/ 0 60000 65536"/>
                <a:gd name="T15" fmla="*/ 0 60000 65536"/>
                <a:gd name="T16" fmla="*/ 0 60000 65536"/>
                <a:gd name="T17" fmla="*/ 0 60000 65536"/>
                <a:gd name="T18" fmla="*/ 0 60000 65536"/>
                <a:gd name="T19" fmla="*/ 0 60000 65536"/>
                <a:gd name="T20" fmla="*/ 0 60000 65536"/>
                <a:gd name="T21" fmla="*/ 0 w 83"/>
                <a:gd name="T22" fmla="*/ 0 h 216"/>
                <a:gd name="T23" fmla="*/ 83 w 83"/>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16">
                  <a:moveTo>
                    <a:pt x="83" y="209"/>
                  </a:moveTo>
                  <a:lnTo>
                    <a:pt x="83" y="209"/>
                  </a:lnTo>
                  <a:lnTo>
                    <a:pt x="21" y="0"/>
                  </a:lnTo>
                  <a:lnTo>
                    <a:pt x="0" y="7"/>
                  </a:lnTo>
                  <a:lnTo>
                    <a:pt x="63" y="216"/>
                  </a:lnTo>
                  <a:lnTo>
                    <a:pt x="83"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4" name="Freeform 744"/>
            <p:cNvSpPr>
              <a:spLocks/>
            </p:cNvSpPr>
            <p:nvPr/>
          </p:nvSpPr>
          <p:spPr bwMode="auto">
            <a:xfrm>
              <a:off x="1086" y="2163"/>
              <a:ext cx="33" cy="77"/>
            </a:xfrm>
            <a:custGeom>
              <a:avLst/>
              <a:gdLst>
                <a:gd name="T0" fmla="*/ 3 w 64"/>
                <a:gd name="T1" fmla="*/ 5 h 154"/>
                <a:gd name="T2" fmla="*/ 3 w 64"/>
                <a:gd name="T3" fmla="*/ 5 h 154"/>
                <a:gd name="T4" fmla="*/ 1 w 64"/>
                <a:gd name="T5" fmla="*/ 0 h 154"/>
                <a:gd name="T6" fmla="*/ 0 w 64"/>
                <a:gd name="T7" fmla="*/ 1 h 154"/>
                <a:gd name="T8" fmla="*/ 2 w 64"/>
                <a:gd name="T9" fmla="*/ 5 h 154"/>
                <a:gd name="T10" fmla="*/ 2 w 64"/>
                <a:gd name="T11" fmla="*/ 5 h 154"/>
                <a:gd name="T12" fmla="*/ 3 w 64"/>
                <a:gd name="T13" fmla="*/ 5 h 154"/>
                <a:gd name="T14" fmla="*/ 0 60000 65536"/>
                <a:gd name="T15" fmla="*/ 0 60000 65536"/>
                <a:gd name="T16" fmla="*/ 0 60000 65536"/>
                <a:gd name="T17" fmla="*/ 0 60000 65536"/>
                <a:gd name="T18" fmla="*/ 0 60000 65536"/>
                <a:gd name="T19" fmla="*/ 0 60000 65536"/>
                <a:gd name="T20" fmla="*/ 0 60000 65536"/>
                <a:gd name="T21" fmla="*/ 0 w 64"/>
                <a:gd name="T22" fmla="*/ 0 h 154"/>
                <a:gd name="T23" fmla="*/ 64 w 64"/>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54">
                  <a:moveTo>
                    <a:pt x="64" y="147"/>
                  </a:moveTo>
                  <a:lnTo>
                    <a:pt x="64" y="147"/>
                  </a:lnTo>
                  <a:lnTo>
                    <a:pt x="20" y="0"/>
                  </a:lnTo>
                  <a:lnTo>
                    <a:pt x="0" y="7"/>
                  </a:lnTo>
                  <a:lnTo>
                    <a:pt x="43" y="154"/>
                  </a:lnTo>
                  <a:lnTo>
                    <a:pt x="64"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5" name="Freeform 745"/>
            <p:cNvSpPr>
              <a:spLocks/>
            </p:cNvSpPr>
            <p:nvPr/>
          </p:nvSpPr>
          <p:spPr bwMode="auto">
            <a:xfrm>
              <a:off x="1108" y="2236"/>
              <a:ext cx="11" cy="4"/>
            </a:xfrm>
            <a:custGeom>
              <a:avLst/>
              <a:gdLst>
                <a:gd name="T0" fmla="*/ 1 w 21"/>
                <a:gd name="T1" fmla="*/ 0 h 7"/>
                <a:gd name="T2" fmla="*/ 1 w 21"/>
                <a:gd name="T3" fmla="*/ 1 h 7"/>
                <a:gd name="T4" fmla="*/ 1 w 21"/>
                <a:gd name="T5" fmla="*/ 1 h 7"/>
                <a:gd name="T6" fmla="*/ 1 w 21"/>
                <a:gd name="T7" fmla="*/ 1 h 7"/>
                <a:gd name="T8" fmla="*/ 1 w 21"/>
                <a:gd name="T9" fmla="*/ 1 h 7"/>
                <a:gd name="T10" fmla="*/ 0 w 21"/>
                <a:gd name="T11" fmla="*/ 1 h 7"/>
                <a:gd name="T12" fmla="*/ 1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21" y="0"/>
                  </a:moveTo>
                  <a:lnTo>
                    <a:pt x="11" y="3"/>
                  </a:lnTo>
                  <a:lnTo>
                    <a:pt x="0" y="7"/>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6" name="Freeform 746"/>
            <p:cNvSpPr>
              <a:spLocks/>
            </p:cNvSpPr>
            <p:nvPr/>
          </p:nvSpPr>
          <p:spPr bwMode="auto">
            <a:xfrm>
              <a:off x="1108" y="2236"/>
              <a:ext cx="43" cy="112"/>
            </a:xfrm>
            <a:custGeom>
              <a:avLst/>
              <a:gdLst>
                <a:gd name="T0" fmla="*/ 3 w 86"/>
                <a:gd name="T1" fmla="*/ 7 h 222"/>
                <a:gd name="T2" fmla="*/ 3 w 86"/>
                <a:gd name="T3" fmla="*/ 7 h 222"/>
                <a:gd name="T4" fmla="*/ 1 w 86"/>
                <a:gd name="T5" fmla="*/ 0 h 222"/>
                <a:gd name="T6" fmla="*/ 0 w 86"/>
                <a:gd name="T7" fmla="*/ 1 h 222"/>
                <a:gd name="T8" fmla="*/ 3 w 86"/>
                <a:gd name="T9" fmla="*/ 8 h 222"/>
                <a:gd name="T10" fmla="*/ 3 w 86"/>
                <a:gd name="T11" fmla="*/ 7 h 222"/>
                <a:gd name="T12" fmla="*/ 3 w 86"/>
                <a:gd name="T13" fmla="*/ 7 h 222"/>
                <a:gd name="T14" fmla="*/ 0 60000 65536"/>
                <a:gd name="T15" fmla="*/ 0 60000 65536"/>
                <a:gd name="T16" fmla="*/ 0 60000 65536"/>
                <a:gd name="T17" fmla="*/ 0 60000 65536"/>
                <a:gd name="T18" fmla="*/ 0 60000 65536"/>
                <a:gd name="T19" fmla="*/ 0 60000 65536"/>
                <a:gd name="T20" fmla="*/ 0 60000 65536"/>
                <a:gd name="T21" fmla="*/ 0 w 86"/>
                <a:gd name="T22" fmla="*/ 0 h 222"/>
                <a:gd name="T23" fmla="*/ 86 w 86"/>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222">
                  <a:moveTo>
                    <a:pt x="86" y="216"/>
                  </a:moveTo>
                  <a:lnTo>
                    <a:pt x="86" y="215"/>
                  </a:lnTo>
                  <a:lnTo>
                    <a:pt x="21" y="0"/>
                  </a:lnTo>
                  <a:lnTo>
                    <a:pt x="0" y="7"/>
                  </a:lnTo>
                  <a:lnTo>
                    <a:pt x="65" y="222"/>
                  </a:lnTo>
                  <a:lnTo>
                    <a:pt x="65" y="221"/>
                  </a:lnTo>
                  <a:lnTo>
                    <a:pt x="86"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7" name="Freeform 747"/>
            <p:cNvSpPr>
              <a:spLocks/>
            </p:cNvSpPr>
            <p:nvPr/>
          </p:nvSpPr>
          <p:spPr bwMode="auto">
            <a:xfrm>
              <a:off x="1140" y="2345"/>
              <a:ext cx="43" cy="193"/>
            </a:xfrm>
            <a:custGeom>
              <a:avLst/>
              <a:gdLst>
                <a:gd name="T0" fmla="*/ 3 w 84"/>
                <a:gd name="T1" fmla="*/ 11 h 388"/>
                <a:gd name="T2" fmla="*/ 3 w 84"/>
                <a:gd name="T3" fmla="*/ 11 h 388"/>
                <a:gd name="T4" fmla="*/ 1 w 84"/>
                <a:gd name="T5" fmla="*/ 0 h 388"/>
                <a:gd name="T6" fmla="*/ 0 w 84"/>
                <a:gd name="T7" fmla="*/ 0 h 388"/>
                <a:gd name="T8" fmla="*/ 2 w 84"/>
                <a:gd name="T9" fmla="*/ 12 h 388"/>
                <a:gd name="T10" fmla="*/ 2 w 84"/>
                <a:gd name="T11" fmla="*/ 12 h 388"/>
                <a:gd name="T12" fmla="*/ 3 w 84"/>
                <a:gd name="T13" fmla="*/ 11 h 388"/>
                <a:gd name="T14" fmla="*/ 0 60000 65536"/>
                <a:gd name="T15" fmla="*/ 0 60000 65536"/>
                <a:gd name="T16" fmla="*/ 0 60000 65536"/>
                <a:gd name="T17" fmla="*/ 0 60000 65536"/>
                <a:gd name="T18" fmla="*/ 0 60000 65536"/>
                <a:gd name="T19" fmla="*/ 0 60000 65536"/>
                <a:gd name="T20" fmla="*/ 0 60000 65536"/>
                <a:gd name="T21" fmla="*/ 0 w 84"/>
                <a:gd name="T22" fmla="*/ 0 h 388"/>
                <a:gd name="T23" fmla="*/ 84 w 84"/>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388">
                  <a:moveTo>
                    <a:pt x="84" y="383"/>
                  </a:moveTo>
                  <a:lnTo>
                    <a:pt x="84" y="383"/>
                  </a:lnTo>
                  <a:lnTo>
                    <a:pt x="21" y="0"/>
                  </a:lnTo>
                  <a:lnTo>
                    <a:pt x="0" y="5"/>
                  </a:lnTo>
                  <a:lnTo>
                    <a:pt x="63" y="388"/>
                  </a:lnTo>
                  <a:lnTo>
                    <a:pt x="84" y="3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8" name="Freeform 748"/>
            <p:cNvSpPr>
              <a:spLocks/>
            </p:cNvSpPr>
            <p:nvPr/>
          </p:nvSpPr>
          <p:spPr bwMode="auto">
            <a:xfrm>
              <a:off x="1172" y="2536"/>
              <a:ext cx="33" cy="129"/>
            </a:xfrm>
            <a:custGeom>
              <a:avLst/>
              <a:gdLst>
                <a:gd name="T0" fmla="*/ 3 w 66"/>
                <a:gd name="T1" fmla="*/ 8 h 258"/>
                <a:gd name="T2" fmla="*/ 3 w 66"/>
                <a:gd name="T3" fmla="*/ 8 h 258"/>
                <a:gd name="T4" fmla="*/ 1 w 66"/>
                <a:gd name="T5" fmla="*/ 0 h 258"/>
                <a:gd name="T6" fmla="*/ 0 w 66"/>
                <a:gd name="T7" fmla="*/ 1 h 258"/>
                <a:gd name="T8" fmla="*/ 2 w 66"/>
                <a:gd name="T9" fmla="*/ 9 h 258"/>
                <a:gd name="T10" fmla="*/ 2 w 66"/>
                <a:gd name="T11" fmla="*/ 9 h 258"/>
                <a:gd name="T12" fmla="*/ 3 w 66"/>
                <a:gd name="T13" fmla="*/ 8 h 258"/>
                <a:gd name="T14" fmla="*/ 0 60000 65536"/>
                <a:gd name="T15" fmla="*/ 0 60000 65536"/>
                <a:gd name="T16" fmla="*/ 0 60000 65536"/>
                <a:gd name="T17" fmla="*/ 0 60000 65536"/>
                <a:gd name="T18" fmla="*/ 0 60000 65536"/>
                <a:gd name="T19" fmla="*/ 0 60000 65536"/>
                <a:gd name="T20" fmla="*/ 0 60000 65536"/>
                <a:gd name="T21" fmla="*/ 0 w 66"/>
                <a:gd name="T22" fmla="*/ 0 h 258"/>
                <a:gd name="T23" fmla="*/ 66 w 66"/>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258">
                  <a:moveTo>
                    <a:pt x="66" y="255"/>
                  </a:moveTo>
                  <a:lnTo>
                    <a:pt x="66" y="253"/>
                  </a:lnTo>
                  <a:lnTo>
                    <a:pt x="21" y="0"/>
                  </a:lnTo>
                  <a:lnTo>
                    <a:pt x="0" y="5"/>
                  </a:lnTo>
                  <a:lnTo>
                    <a:pt x="45" y="258"/>
                  </a:lnTo>
                  <a:lnTo>
                    <a:pt x="45" y="257"/>
                  </a:lnTo>
                  <a:lnTo>
                    <a:pt x="66"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69" name="Freeform 749"/>
            <p:cNvSpPr>
              <a:spLocks/>
            </p:cNvSpPr>
            <p:nvPr/>
          </p:nvSpPr>
          <p:spPr bwMode="auto">
            <a:xfrm>
              <a:off x="1195" y="2663"/>
              <a:ext cx="10" cy="1"/>
            </a:xfrm>
            <a:custGeom>
              <a:avLst/>
              <a:gdLst>
                <a:gd name="T0" fmla="*/ 0 w 21"/>
                <a:gd name="T1" fmla="*/ 0 h 2"/>
                <a:gd name="T2" fmla="*/ 0 w 21"/>
                <a:gd name="T3" fmla="*/ 1 h 2"/>
                <a:gd name="T4" fmla="*/ 0 w 21"/>
                <a:gd name="T5" fmla="*/ 1 h 2"/>
                <a:gd name="T6" fmla="*/ 0 w 21"/>
                <a:gd name="T7" fmla="*/ 1 h 2"/>
                <a:gd name="T8" fmla="*/ 0 w 21"/>
                <a:gd name="T9" fmla="*/ 1 h 2"/>
                <a:gd name="T10" fmla="*/ 0 w 21"/>
                <a:gd name="T11" fmla="*/ 1 h 2"/>
                <a:gd name="T12" fmla="*/ 0 w 21"/>
                <a:gd name="T13" fmla="*/ 0 h 2"/>
                <a:gd name="T14" fmla="*/ 0 60000 65536"/>
                <a:gd name="T15" fmla="*/ 0 60000 65536"/>
                <a:gd name="T16" fmla="*/ 0 60000 65536"/>
                <a:gd name="T17" fmla="*/ 0 60000 65536"/>
                <a:gd name="T18" fmla="*/ 0 60000 65536"/>
                <a:gd name="T19" fmla="*/ 0 60000 65536"/>
                <a:gd name="T20" fmla="*/ 0 60000 65536"/>
                <a:gd name="T21" fmla="*/ 0 w 21"/>
                <a:gd name="T22" fmla="*/ 0 h 2"/>
                <a:gd name="T23" fmla="*/ 21 w 2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
                  <a:moveTo>
                    <a:pt x="21" y="0"/>
                  </a:moveTo>
                  <a:lnTo>
                    <a:pt x="11" y="1"/>
                  </a:lnTo>
                  <a:lnTo>
                    <a:pt x="0"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0" name="Freeform 750"/>
            <p:cNvSpPr>
              <a:spLocks/>
            </p:cNvSpPr>
            <p:nvPr/>
          </p:nvSpPr>
          <p:spPr bwMode="auto">
            <a:xfrm>
              <a:off x="1195" y="2663"/>
              <a:ext cx="20" cy="117"/>
            </a:xfrm>
            <a:custGeom>
              <a:avLst/>
              <a:gdLst>
                <a:gd name="T0" fmla="*/ 1 w 41"/>
                <a:gd name="T1" fmla="*/ 8 h 232"/>
                <a:gd name="T2" fmla="*/ 1 w 41"/>
                <a:gd name="T3" fmla="*/ 8 h 232"/>
                <a:gd name="T4" fmla="*/ 0 w 41"/>
                <a:gd name="T5" fmla="*/ 0 h 232"/>
                <a:gd name="T6" fmla="*/ 0 w 41"/>
                <a:gd name="T7" fmla="*/ 1 h 232"/>
                <a:gd name="T8" fmla="*/ 0 w 41"/>
                <a:gd name="T9" fmla="*/ 8 h 232"/>
                <a:gd name="T10" fmla="*/ 0 w 41"/>
                <a:gd name="T11" fmla="*/ 8 h 232"/>
                <a:gd name="T12" fmla="*/ 1 w 41"/>
                <a:gd name="T13" fmla="*/ 8 h 232"/>
                <a:gd name="T14" fmla="*/ 0 60000 65536"/>
                <a:gd name="T15" fmla="*/ 0 60000 65536"/>
                <a:gd name="T16" fmla="*/ 0 60000 65536"/>
                <a:gd name="T17" fmla="*/ 0 60000 65536"/>
                <a:gd name="T18" fmla="*/ 0 60000 65536"/>
                <a:gd name="T19" fmla="*/ 0 60000 65536"/>
                <a:gd name="T20" fmla="*/ 0 60000 65536"/>
                <a:gd name="T21" fmla="*/ 0 w 41"/>
                <a:gd name="T22" fmla="*/ 0 h 232"/>
                <a:gd name="T23" fmla="*/ 41 w 4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2">
                  <a:moveTo>
                    <a:pt x="41" y="228"/>
                  </a:moveTo>
                  <a:lnTo>
                    <a:pt x="41" y="229"/>
                  </a:lnTo>
                  <a:lnTo>
                    <a:pt x="21" y="0"/>
                  </a:lnTo>
                  <a:lnTo>
                    <a:pt x="0" y="2"/>
                  </a:lnTo>
                  <a:lnTo>
                    <a:pt x="20" y="231"/>
                  </a:lnTo>
                  <a:lnTo>
                    <a:pt x="20" y="232"/>
                  </a:lnTo>
                  <a:lnTo>
                    <a:pt x="41"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1" name="Freeform 751"/>
            <p:cNvSpPr>
              <a:spLocks/>
            </p:cNvSpPr>
            <p:nvPr/>
          </p:nvSpPr>
          <p:spPr bwMode="auto">
            <a:xfrm>
              <a:off x="1204" y="2777"/>
              <a:ext cx="42" cy="152"/>
            </a:xfrm>
            <a:custGeom>
              <a:avLst/>
              <a:gdLst>
                <a:gd name="T0" fmla="*/ 3 w 84"/>
                <a:gd name="T1" fmla="*/ 10 h 303"/>
                <a:gd name="T2" fmla="*/ 3 w 84"/>
                <a:gd name="T3" fmla="*/ 10 h 303"/>
                <a:gd name="T4" fmla="*/ 1 w 84"/>
                <a:gd name="T5" fmla="*/ 0 h 303"/>
                <a:gd name="T6" fmla="*/ 0 w 84"/>
                <a:gd name="T7" fmla="*/ 1 h 303"/>
                <a:gd name="T8" fmla="*/ 2 w 84"/>
                <a:gd name="T9" fmla="*/ 10 h 303"/>
                <a:gd name="T10" fmla="*/ 2 w 84"/>
                <a:gd name="T11" fmla="*/ 10 h 303"/>
                <a:gd name="T12" fmla="*/ 3 w 84"/>
                <a:gd name="T13" fmla="*/ 10 h 303"/>
                <a:gd name="T14" fmla="*/ 0 60000 65536"/>
                <a:gd name="T15" fmla="*/ 0 60000 65536"/>
                <a:gd name="T16" fmla="*/ 0 60000 65536"/>
                <a:gd name="T17" fmla="*/ 0 60000 65536"/>
                <a:gd name="T18" fmla="*/ 0 60000 65536"/>
                <a:gd name="T19" fmla="*/ 0 60000 65536"/>
                <a:gd name="T20" fmla="*/ 0 60000 65536"/>
                <a:gd name="T21" fmla="*/ 0 w 84"/>
                <a:gd name="T22" fmla="*/ 0 h 303"/>
                <a:gd name="T23" fmla="*/ 84 w 84"/>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303">
                  <a:moveTo>
                    <a:pt x="84" y="298"/>
                  </a:moveTo>
                  <a:lnTo>
                    <a:pt x="84" y="298"/>
                  </a:lnTo>
                  <a:lnTo>
                    <a:pt x="21" y="0"/>
                  </a:lnTo>
                  <a:lnTo>
                    <a:pt x="0" y="4"/>
                  </a:lnTo>
                  <a:lnTo>
                    <a:pt x="63" y="303"/>
                  </a:lnTo>
                  <a:lnTo>
                    <a:pt x="84" y="2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2" name="Freeform 752"/>
            <p:cNvSpPr>
              <a:spLocks/>
            </p:cNvSpPr>
            <p:nvPr/>
          </p:nvSpPr>
          <p:spPr bwMode="auto">
            <a:xfrm>
              <a:off x="1236" y="2927"/>
              <a:ext cx="32" cy="88"/>
            </a:xfrm>
            <a:custGeom>
              <a:avLst/>
              <a:gdLst>
                <a:gd name="T0" fmla="*/ 2 w 65"/>
                <a:gd name="T1" fmla="*/ 6 h 176"/>
                <a:gd name="T2" fmla="*/ 2 w 65"/>
                <a:gd name="T3" fmla="*/ 6 h 176"/>
                <a:gd name="T4" fmla="*/ 0 w 65"/>
                <a:gd name="T5" fmla="*/ 0 h 176"/>
                <a:gd name="T6" fmla="*/ 0 w 65"/>
                <a:gd name="T7" fmla="*/ 1 h 176"/>
                <a:gd name="T8" fmla="*/ 1 w 65"/>
                <a:gd name="T9" fmla="*/ 6 h 176"/>
                <a:gd name="T10" fmla="*/ 1 w 65"/>
                <a:gd name="T11" fmla="*/ 6 h 176"/>
                <a:gd name="T12" fmla="*/ 2 w 65"/>
                <a:gd name="T13" fmla="*/ 6 h 176"/>
                <a:gd name="T14" fmla="*/ 0 60000 65536"/>
                <a:gd name="T15" fmla="*/ 0 60000 65536"/>
                <a:gd name="T16" fmla="*/ 0 60000 65536"/>
                <a:gd name="T17" fmla="*/ 0 60000 65536"/>
                <a:gd name="T18" fmla="*/ 0 60000 65536"/>
                <a:gd name="T19" fmla="*/ 0 60000 65536"/>
                <a:gd name="T20" fmla="*/ 0 60000 65536"/>
                <a:gd name="T21" fmla="*/ 0 w 65"/>
                <a:gd name="T22" fmla="*/ 0 h 176"/>
                <a:gd name="T23" fmla="*/ 65 w 6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76">
                  <a:moveTo>
                    <a:pt x="65" y="173"/>
                  </a:moveTo>
                  <a:lnTo>
                    <a:pt x="65" y="172"/>
                  </a:lnTo>
                  <a:lnTo>
                    <a:pt x="21" y="0"/>
                  </a:lnTo>
                  <a:lnTo>
                    <a:pt x="0" y="5"/>
                  </a:lnTo>
                  <a:lnTo>
                    <a:pt x="44" y="176"/>
                  </a:lnTo>
                  <a:lnTo>
                    <a:pt x="44" y="175"/>
                  </a:lnTo>
                  <a:lnTo>
                    <a:pt x="65"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3" name="Freeform 753"/>
            <p:cNvSpPr>
              <a:spLocks/>
            </p:cNvSpPr>
            <p:nvPr/>
          </p:nvSpPr>
          <p:spPr bwMode="auto">
            <a:xfrm>
              <a:off x="1258" y="3013"/>
              <a:ext cx="10" cy="1"/>
            </a:xfrm>
            <a:custGeom>
              <a:avLst/>
              <a:gdLst>
                <a:gd name="T0" fmla="*/ 0 w 21"/>
                <a:gd name="T1" fmla="*/ 0 h 2"/>
                <a:gd name="T2" fmla="*/ 0 w 21"/>
                <a:gd name="T3" fmla="*/ 1 h 2"/>
                <a:gd name="T4" fmla="*/ 0 w 21"/>
                <a:gd name="T5" fmla="*/ 1 h 2"/>
                <a:gd name="T6" fmla="*/ 0 w 21"/>
                <a:gd name="T7" fmla="*/ 1 h 2"/>
                <a:gd name="T8" fmla="*/ 0 w 21"/>
                <a:gd name="T9" fmla="*/ 1 h 2"/>
                <a:gd name="T10" fmla="*/ 0 w 21"/>
                <a:gd name="T11" fmla="*/ 1 h 2"/>
                <a:gd name="T12" fmla="*/ 0 w 21"/>
                <a:gd name="T13" fmla="*/ 0 h 2"/>
                <a:gd name="T14" fmla="*/ 0 60000 65536"/>
                <a:gd name="T15" fmla="*/ 0 60000 65536"/>
                <a:gd name="T16" fmla="*/ 0 60000 65536"/>
                <a:gd name="T17" fmla="*/ 0 60000 65536"/>
                <a:gd name="T18" fmla="*/ 0 60000 65536"/>
                <a:gd name="T19" fmla="*/ 0 60000 65536"/>
                <a:gd name="T20" fmla="*/ 0 60000 65536"/>
                <a:gd name="T21" fmla="*/ 0 w 21"/>
                <a:gd name="T22" fmla="*/ 0 h 2"/>
                <a:gd name="T23" fmla="*/ 21 w 2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
                  <a:moveTo>
                    <a:pt x="21" y="0"/>
                  </a:moveTo>
                  <a:lnTo>
                    <a:pt x="10" y="1"/>
                  </a:lnTo>
                  <a:lnTo>
                    <a:pt x="0"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4" name="Freeform 754"/>
            <p:cNvSpPr>
              <a:spLocks/>
            </p:cNvSpPr>
            <p:nvPr/>
          </p:nvSpPr>
          <p:spPr bwMode="auto">
            <a:xfrm>
              <a:off x="1258" y="3013"/>
              <a:ext cx="20" cy="75"/>
            </a:xfrm>
            <a:custGeom>
              <a:avLst/>
              <a:gdLst>
                <a:gd name="T0" fmla="*/ 2 w 39"/>
                <a:gd name="T1" fmla="*/ 5 h 150"/>
                <a:gd name="T2" fmla="*/ 2 w 39"/>
                <a:gd name="T3" fmla="*/ 5 h 150"/>
                <a:gd name="T4" fmla="*/ 1 w 39"/>
                <a:gd name="T5" fmla="*/ 0 h 150"/>
                <a:gd name="T6" fmla="*/ 0 w 39"/>
                <a:gd name="T7" fmla="*/ 1 h 150"/>
                <a:gd name="T8" fmla="*/ 1 w 39"/>
                <a:gd name="T9" fmla="*/ 5 h 150"/>
                <a:gd name="T10" fmla="*/ 1 w 39"/>
                <a:gd name="T11" fmla="*/ 5 h 150"/>
                <a:gd name="T12" fmla="*/ 2 w 39"/>
                <a:gd name="T13" fmla="*/ 5 h 150"/>
                <a:gd name="T14" fmla="*/ 0 60000 65536"/>
                <a:gd name="T15" fmla="*/ 0 60000 65536"/>
                <a:gd name="T16" fmla="*/ 0 60000 65536"/>
                <a:gd name="T17" fmla="*/ 0 60000 65536"/>
                <a:gd name="T18" fmla="*/ 0 60000 65536"/>
                <a:gd name="T19" fmla="*/ 0 60000 65536"/>
                <a:gd name="T20" fmla="*/ 0 60000 65536"/>
                <a:gd name="T21" fmla="*/ 0 w 39"/>
                <a:gd name="T22" fmla="*/ 0 h 150"/>
                <a:gd name="T23" fmla="*/ 39 w 39"/>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50">
                  <a:moveTo>
                    <a:pt x="39" y="145"/>
                  </a:moveTo>
                  <a:lnTo>
                    <a:pt x="39" y="146"/>
                  </a:lnTo>
                  <a:lnTo>
                    <a:pt x="21" y="0"/>
                  </a:lnTo>
                  <a:lnTo>
                    <a:pt x="0" y="2"/>
                  </a:lnTo>
                  <a:lnTo>
                    <a:pt x="18" y="148"/>
                  </a:lnTo>
                  <a:lnTo>
                    <a:pt x="18" y="150"/>
                  </a:lnTo>
                  <a:lnTo>
                    <a:pt x="39"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5" name="Freeform 755"/>
            <p:cNvSpPr>
              <a:spLocks/>
            </p:cNvSpPr>
            <p:nvPr/>
          </p:nvSpPr>
          <p:spPr bwMode="auto">
            <a:xfrm>
              <a:off x="1267" y="3086"/>
              <a:ext cx="43" cy="120"/>
            </a:xfrm>
            <a:custGeom>
              <a:avLst/>
              <a:gdLst>
                <a:gd name="T0" fmla="*/ 3 w 86"/>
                <a:gd name="T1" fmla="*/ 7 h 241"/>
                <a:gd name="T2" fmla="*/ 3 w 86"/>
                <a:gd name="T3" fmla="*/ 7 h 241"/>
                <a:gd name="T4" fmla="*/ 1 w 86"/>
                <a:gd name="T5" fmla="*/ 0 h 241"/>
                <a:gd name="T6" fmla="*/ 0 w 86"/>
                <a:gd name="T7" fmla="*/ 0 h 241"/>
                <a:gd name="T8" fmla="*/ 3 w 86"/>
                <a:gd name="T9" fmla="*/ 7 h 241"/>
                <a:gd name="T10" fmla="*/ 3 w 86"/>
                <a:gd name="T11" fmla="*/ 7 h 241"/>
                <a:gd name="T12" fmla="*/ 3 w 86"/>
                <a:gd name="T13" fmla="*/ 7 h 241"/>
                <a:gd name="T14" fmla="*/ 0 60000 65536"/>
                <a:gd name="T15" fmla="*/ 0 60000 65536"/>
                <a:gd name="T16" fmla="*/ 0 60000 65536"/>
                <a:gd name="T17" fmla="*/ 0 60000 65536"/>
                <a:gd name="T18" fmla="*/ 0 60000 65536"/>
                <a:gd name="T19" fmla="*/ 0 60000 65536"/>
                <a:gd name="T20" fmla="*/ 0 60000 65536"/>
                <a:gd name="T21" fmla="*/ 0 w 86"/>
                <a:gd name="T22" fmla="*/ 0 h 241"/>
                <a:gd name="T23" fmla="*/ 86 w 86"/>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241">
                  <a:moveTo>
                    <a:pt x="86" y="234"/>
                  </a:moveTo>
                  <a:lnTo>
                    <a:pt x="86" y="235"/>
                  </a:lnTo>
                  <a:lnTo>
                    <a:pt x="21" y="0"/>
                  </a:lnTo>
                  <a:lnTo>
                    <a:pt x="0" y="5"/>
                  </a:lnTo>
                  <a:lnTo>
                    <a:pt x="65" y="240"/>
                  </a:lnTo>
                  <a:lnTo>
                    <a:pt x="65" y="241"/>
                  </a:lnTo>
                  <a:lnTo>
                    <a:pt x="86"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6" name="Freeform 756"/>
            <p:cNvSpPr>
              <a:spLocks/>
            </p:cNvSpPr>
            <p:nvPr/>
          </p:nvSpPr>
          <p:spPr bwMode="auto">
            <a:xfrm>
              <a:off x="1299" y="3202"/>
              <a:ext cx="43" cy="100"/>
            </a:xfrm>
            <a:custGeom>
              <a:avLst/>
              <a:gdLst>
                <a:gd name="T0" fmla="*/ 3 w 84"/>
                <a:gd name="T1" fmla="*/ 6 h 199"/>
                <a:gd name="T2" fmla="*/ 3 w 84"/>
                <a:gd name="T3" fmla="*/ 6 h 199"/>
                <a:gd name="T4" fmla="*/ 1 w 84"/>
                <a:gd name="T5" fmla="*/ 0 h 199"/>
                <a:gd name="T6" fmla="*/ 0 w 84"/>
                <a:gd name="T7" fmla="*/ 1 h 199"/>
                <a:gd name="T8" fmla="*/ 2 w 84"/>
                <a:gd name="T9" fmla="*/ 7 h 199"/>
                <a:gd name="T10" fmla="*/ 3 w 84"/>
                <a:gd name="T11" fmla="*/ 7 h 199"/>
                <a:gd name="T12" fmla="*/ 3 w 84"/>
                <a:gd name="T13" fmla="*/ 6 h 199"/>
                <a:gd name="T14" fmla="*/ 0 60000 65536"/>
                <a:gd name="T15" fmla="*/ 0 60000 65536"/>
                <a:gd name="T16" fmla="*/ 0 60000 65536"/>
                <a:gd name="T17" fmla="*/ 0 60000 65536"/>
                <a:gd name="T18" fmla="*/ 0 60000 65536"/>
                <a:gd name="T19" fmla="*/ 0 60000 65536"/>
                <a:gd name="T20" fmla="*/ 0 60000 65536"/>
                <a:gd name="T21" fmla="*/ 0 w 84"/>
                <a:gd name="T22" fmla="*/ 0 h 199"/>
                <a:gd name="T23" fmla="*/ 84 w 84"/>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99">
                  <a:moveTo>
                    <a:pt x="83" y="190"/>
                  </a:moveTo>
                  <a:lnTo>
                    <a:pt x="84" y="191"/>
                  </a:lnTo>
                  <a:lnTo>
                    <a:pt x="21" y="0"/>
                  </a:lnTo>
                  <a:lnTo>
                    <a:pt x="0" y="7"/>
                  </a:lnTo>
                  <a:lnTo>
                    <a:pt x="63" y="198"/>
                  </a:lnTo>
                  <a:lnTo>
                    <a:pt x="64" y="199"/>
                  </a:lnTo>
                  <a:lnTo>
                    <a:pt x="83"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7" name="Freeform 757"/>
            <p:cNvSpPr>
              <a:spLocks/>
            </p:cNvSpPr>
            <p:nvPr/>
          </p:nvSpPr>
          <p:spPr bwMode="auto">
            <a:xfrm>
              <a:off x="1332" y="3298"/>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19" y="0"/>
                  </a:moveTo>
                  <a:lnTo>
                    <a:pt x="10" y="5"/>
                  </a:lnTo>
                  <a:lnTo>
                    <a:pt x="0" y="9"/>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8" name="Freeform 758"/>
            <p:cNvSpPr>
              <a:spLocks/>
            </p:cNvSpPr>
            <p:nvPr/>
          </p:nvSpPr>
          <p:spPr bwMode="auto">
            <a:xfrm>
              <a:off x="1332" y="3298"/>
              <a:ext cx="32" cy="45"/>
            </a:xfrm>
            <a:custGeom>
              <a:avLst/>
              <a:gdLst>
                <a:gd name="T0" fmla="*/ 2 w 65"/>
                <a:gd name="T1" fmla="*/ 2 h 91"/>
                <a:gd name="T2" fmla="*/ 2 w 65"/>
                <a:gd name="T3" fmla="*/ 2 h 91"/>
                <a:gd name="T4" fmla="*/ 0 w 65"/>
                <a:gd name="T5" fmla="*/ 0 h 91"/>
                <a:gd name="T6" fmla="*/ 0 w 65"/>
                <a:gd name="T7" fmla="*/ 0 h 91"/>
                <a:gd name="T8" fmla="*/ 1 w 65"/>
                <a:gd name="T9" fmla="*/ 2 h 91"/>
                <a:gd name="T10" fmla="*/ 1 w 65"/>
                <a:gd name="T11" fmla="*/ 2 h 91"/>
                <a:gd name="T12" fmla="*/ 2 w 65"/>
                <a:gd name="T13" fmla="*/ 2 h 91"/>
                <a:gd name="T14" fmla="*/ 2 w 65"/>
                <a:gd name="T15" fmla="*/ 2 h 91"/>
                <a:gd name="T16" fmla="*/ 2 w 65"/>
                <a:gd name="T17" fmla="*/ 2 h 91"/>
                <a:gd name="T18" fmla="*/ 2 w 65"/>
                <a:gd name="T19" fmla="*/ 2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91"/>
                <a:gd name="T32" fmla="*/ 65 w 65"/>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91">
                  <a:moveTo>
                    <a:pt x="65" y="84"/>
                  </a:moveTo>
                  <a:lnTo>
                    <a:pt x="64" y="82"/>
                  </a:lnTo>
                  <a:lnTo>
                    <a:pt x="19" y="0"/>
                  </a:lnTo>
                  <a:lnTo>
                    <a:pt x="0" y="9"/>
                  </a:lnTo>
                  <a:lnTo>
                    <a:pt x="45" y="91"/>
                  </a:lnTo>
                  <a:lnTo>
                    <a:pt x="44" y="89"/>
                  </a:lnTo>
                  <a:lnTo>
                    <a:pt x="65" y="84"/>
                  </a:lnTo>
                  <a:lnTo>
                    <a:pt x="65" y="83"/>
                  </a:lnTo>
                  <a:lnTo>
                    <a:pt x="64" y="82"/>
                  </a:lnTo>
                  <a:lnTo>
                    <a:pt x="65"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79" name="Freeform 759"/>
            <p:cNvSpPr>
              <a:spLocks/>
            </p:cNvSpPr>
            <p:nvPr/>
          </p:nvSpPr>
          <p:spPr bwMode="auto">
            <a:xfrm>
              <a:off x="1354" y="3340"/>
              <a:ext cx="20" cy="43"/>
            </a:xfrm>
            <a:custGeom>
              <a:avLst/>
              <a:gdLst>
                <a:gd name="T0" fmla="*/ 1 w 41"/>
                <a:gd name="T1" fmla="*/ 2 h 87"/>
                <a:gd name="T2" fmla="*/ 1 w 41"/>
                <a:gd name="T3" fmla="*/ 2 h 87"/>
                <a:gd name="T4" fmla="*/ 0 w 41"/>
                <a:gd name="T5" fmla="*/ 0 h 87"/>
                <a:gd name="T6" fmla="*/ 0 w 41"/>
                <a:gd name="T7" fmla="*/ 0 h 87"/>
                <a:gd name="T8" fmla="*/ 0 w 41"/>
                <a:gd name="T9" fmla="*/ 2 h 87"/>
                <a:gd name="T10" fmla="*/ 0 w 41"/>
                <a:gd name="T11" fmla="*/ 2 h 87"/>
                <a:gd name="T12" fmla="*/ 1 w 41"/>
                <a:gd name="T13" fmla="*/ 2 h 87"/>
                <a:gd name="T14" fmla="*/ 1 w 41"/>
                <a:gd name="T15" fmla="*/ 2 h 87"/>
                <a:gd name="T16" fmla="*/ 1 w 41"/>
                <a:gd name="T17" fmla="*/ 2 h 87"/>
                <a:gd name="T18" fmla="*/ 1 w 41"/>
                <a:gd name="T19" fmla="*/ 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87"/>
                <a:gd name="T32" fmla="*/ 41 w 41"/>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87">
                  <a:moveTo>
                    <a:pt x="41" y="84"/>
                  </a:moveTo>
                  <a:lnTo>
                    <a:pt x="41" y="82"/>
                  </a:lnTo>
                  <a:lnTo>
                    <a:pt x="21" y="0"/>
                  </a:lnTo>
                  <a:lnTo>
                    <a:pt x="0" y="5"/>
                  </a:lnTo>
                  <a:lnTo>
                    <a:pt x="20" y="87"/>
                  </a:lnTo>
                  <a:lnTo>
                    <a:pt x="20" y="84"/>
                  </a:lnTo>
                  <a:lnTo>
                    <a:pt x="41" y="84"/>
                  </a:lnTo>
                  <a:lnTo>
                    <a:pt x="41" y="83"/>
                  </a:lnTo>
                  <a:lnTo>
                    <a:pt x="41" y="82"/>
                  </a:lnTo>
                  <a:lnTo>
                    <a:pt x="4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0" name="Freeform 760"/>
            <p:cNvSpPr>
              <a:spLocks/>
            </p:cNvSpPr>
            <p:nvPr/>
          </p:nvSpPr>
          <p:spPr bwMode="auto">
            <a:xfrm>
              <a:off x="1363" y="3382"/>
              <a:ext cx="11" cy="45"/>
            </a:xfrm>
            <a:custGeom>
              <a:avLst/>
              <a:gdLst>
                <a:gd name="T0" fmla="*/ 1 w 21"/>
                <a:gd name="T1" fmla="*/ 3 h 90"/>
                <a:gd name="T2" fmla="*/ 1 w 21"/>
                <a:gd name="T3" fmla="*/ 3 h 90"/>
                <a:gd name="T4" fmla="*/ 1 w 21"/>
                <a:gd name="T5" fmla="*/ 0 h 90"/>
                <a:gd name="T6" fmla="*/ 0 w 21"/>
                <a:gd name="T7" fmla="*/ 0 h 90"/>
                <a:gd name="T8" fmla="*/ 0 w 21"/>
                <a:gd name="T9" fmla="*/ 3 h 90"/>
                <a:gd name="T10" fmla="*/ 1 w 21"/>
                <a:gd name="T11" fmla="*/ 3 h 90"/>
                <a:gd name="T12" fmla="*/ 0 60000 65536"/>
                <a:gd name="T13" fmla="*/ 0 60000 65536"/>
                <a:gd name="T14" fmla="*/ 0 60000 65536"/>
                <a:gd name="T15" fmla="*/ 0 60000 65536"/>
                <a:gd name="T16" fmla="*/ 0 60000 65536"/>
                <a:gd name="T17" fmla="*/ 0 60000 65536"/>
                <a:gd name="T18" fmla="*/ 0 w 21"/>
                <a:gd name="T19" fmla="*/ 0 h 90"/>
                <a:gd name="T20" fmla="*/ 21 w 21"/>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21" h="90">
                  <a:moveTo>
                    <a:pt x="10" y="90"/>
                  </a:moveTo>
                  <a:lnTo>
                    <a:pt x="21" y="90"/>
                  </a:lnTo>
                  <a:lnTo>
                    <a:pt x="21" y="0"/>
                  </a:lnTo>
                  <a:lnTo>
                    <a:pt x="0" y="0"/>
                  </a:lnTo>
                  <a:lnTo>
                    <a:pt x="0" y="90"/>
                  </a:lnTo>
                  <a:lnTo>
                    <a:pt x="1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1" name="Freeform 761"/>
            <p:cNvSpPr>
              <a:spLocks/>
            </p:cNvSpPr>
            <p:nvPr/>
          </p:nvSpPr>
          <p:spPr bwMode="auto">
            <a:xfrm>
              <a:off x="854" y="1823"/>
              <a:ext cx="20" cy="36"/>
            </a:xfrm>
            <a:custGeom>
              <a:avLst/>
              <a:gdLst>
                <a:gd name="T0" fmla="*/ 1 w 41"/>
                <a:gd name="T1" fmla="*/ 3 h 71"/>
                <a:gd name="T2" fmla="*/ 1 w 41"/>
                <a:gd name="T3" fmla="*/ 2 h 71"/>
                <a:gd name="T4" fmla="*/ 0 w 41"/>
                <a:gd name="T5" fmla="*/ 0 h 71"/>
                <a:gd name="T6" fmla="*/ 0 w 41"/>
                <a:gd name="T7" fmla="*/ 1 h 71"/>
                <a:gd name="T8" fmla="*/ 0 w 41"/>
                <a:gd name="T9" fmla="*/ 3 h 71"/>
                <a:gd name="T10" fmla="*/ 0 w 41"/>
                <a:gd name="T11" fmla="*/ 3 h 71"/>
                <a:gd name="T12" fmla="*/ 1 w 41"/>
                <a:gd name="T13" fmla="*/ 3 h 71"/>
                <a:gd name="T14" fmla="*/ 0 60000 65536"/>
                <a:gd name="T15" fmla="*/ 0 60000 65536"/>
                <a:gd name="T16" fmla="*/ 0 60000 65536"/>
                <a:gd name="T17" fmla="*/ 0 60000 65536"/>
                <a:gd name="T18" fmla="*/ 0 60000 65536"/>
                <a:gd name="T19" fmla="*/ 0 60000 65536"/>
                <a:gd name="T20" fmla="*/ 0 60000 65536"/>
                <a:gd name="T21" fmla="*/ 0 w 41"/>
                <a:gd name="T22" fmla="*/ 0 h 71"/>
                <a:gd name="T23" fmla="*/ 41 w 4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1">
                  <a:moveTo>
                    <a:pt x="41" y="65"/>
                  </a:moveTo>
                  <a:lnTo>
                    <a:pt x="41" y="64"/>
                  </a:lnTo>
                  <a:lnTo>
                    <a:pt x="21" y="0"/>
                  </a:lnTo>
                  <a:lnTo>
                    <a:pt x="0" y="6"/>
                  </a:lnTo>
                  <a:lnTo>
                    <a:pt x="20" y="71"/>
                  </a:lnTo>
                  <a:lnTo>
                    <a:pt x="20" y="70"/>
                  </a:lnTo>
                  <a:lnTo>
                    <a:pt x="41"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2" name="Freeform 762"/>
            <p:cNvSpPr>
              <a:spLocks/>
            </p:cNvSpPr>
            <p:nvPr/>
          </p:nvSpPr>
          <p:spPr bwMode="auto">
            <a:xfrm>
              <a:off x="864" y="1856"/>
              <a:ext cx="22" cy="47"/>
            </a:xfrm>
            <a:custGeom>
              <a:avLst/>
              <a:gdLst>
                <a:gd name="T0" fmla="*/ 1 w 45"/>
                <a:gd name="T1" fmla="*/ 2 h 95"/>
                <a:gd name="T2" fmla="*/ 1 w 45"/>
                <a:gd name="T3" fmla="*/ 2 h 95"/>
                <a:gd name="T4" fmla="*/ 0 w 45"/>
                <a:gd name="T5" fmla="*/ 0 h 95"/>
                <a:gd name="T6" fmla="*/ 0 w 45"/>
                <a:gd name="T7" fmla="*/ 0 h 95"/>
                <a:gd name="T8" fmla="*/ 0 w 45"/>
                <a:gd name="T9" fmla="*/ 2 h 95"/>
                <a:gd name="T10" fmla="*/ 0 w 45"/>
                <a:gd name="T11" fmla="*/ 2 h 95"/>
                <a:gd name="T12" fmla="*/ 0 w 45"/>
                <a:gd name="T13" fmla="*/ 2 h 95"/>
                <a:gd name="T14" fmla="*/ 0 w 45"/>
                <a:gd name="T15" fmla="*/ 2 h 95"/>
                <a:gd name="T16" fmla="*/ 0 w 45"/>
                <a:gd name="T17" fmla="*/ 2 h 95"/>
                <a:gd name="T18" fmla="*/ 1 w 45"/>
                <a:gd name="T19" fmla="*/ 2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95"/>
                <a:gd name="T32" fmla="*/ 45 w 4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95">
                  <a:moveTo>
                    <a:pt x="44" y="86"/>
                  </a:moveTo>
                  <a:lnTo>
                    <a:pt x="45" y="88"/>
                  </a:lnTo>
                  <a:lnTo>
                    <a:pt x="21" y="0"/>
                  </a:lnTo>
                  <a:lnTo>
                    <a:pt x="0" y="5"/>
                  </a:lnTo>
                  <a:lnTo>
                    <a:pt x="24" y="92"/>
                  </a:lnTo>
                  <a:lnTo>
                    <a:pt x="25" y="95"/>
                  </a:lnTo>
                  <a:lnTo>
                    <a:pt x="24" y="92"/>
                  </a:lnTo>
                  <a:lnTo>
                    <a:pt x="24" y="94"/>
                  </a:lnTo>
                  <a:lnTo>
                    <a:pt x="25" y="95"/>
                  </a:lnTo>
                  <a:lnTo>
                    <a:pt x="44"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3" name="Freeform 763"/>
            <p:cNvSpPr>
              <a:spLocks/>
            </p:cNvSpPr>
            <p:nvPr/>
          </p:nvSpPr>
          <p:spPr bwMode="auto">
            <a:xfrm>
              <a:off x="877" y="1898"/>
              <a:ext cx="28" cy="47"/>
            </a:xfrm>
            <a:custGeom>
              <a:avLst/>
              <a:gdLst>
                <a:gd name="T0" fmla="*/ 1 w 58"/>
                <a:gd name="T1" fmla="*/ 3 h 93"/>
                <a:gd name="T2" fmla="*/ 1 w 58"/>
                <a:gd name="T3" fmla="*/ 3 h 93"/>
                <a:gd name="T4" fmla="*/ 0 w 58"/>
                <a:gd name="T5" fmla="*/ 0 h 93"/>
                <a:gd name="T6" fmla="*/ 0 w 58"/>
                <a:gd name="T7" fmla="*/ 1 h 93"/>
                <a:gd name="T8" fmla="*/ 1 w 58"/>
                <a:gd name="T9" fmla="*/ 3 h 93"/>
                <a:gd name="T10" fmla="*/ 1 w 58"/>
                <a:gd name="T11" fmla="*/ 3 h 93"/>
                <a:gd name="T12" fmla="*/ 1 w 58"/>
                <a:gd name="T13" fmla="*/ 3 h 93"/>
                <a:gd name="T14" fmla="*/ 0 60000 65536"/>
                <a:gd name="T15" fmla="*/ 0 60000 65536"/>
                <a:gd name="T16" fmla="*/ 0 60000 65536"/>
                <a:gd name="T17" fmla="*/ 0 60000 65536"/>
                <a:gd name="T18" fmla="*/ 0 60000 65536"/>
                <a:gd name="T19" fmla="*/ 0 60000 65536"/>
                <a:gd name="T20" fmla="*/ 0 60000 65536"/>
                <a:gd name="T21" fmla="*/ 0 w 58"/>
                <a:gd name="T22" fmla="*/ 0 h 93"/>
                <a:gd name="T23" fmla="*/ 58 w 5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3">
                  <a:moveTo>
                    <a:pt x="58" y="84"/>
                  </a:moveTo>
                  <a:lnTo>
                    <a:pt x="58" y="84"/>
                  </a:lnTo>
                  <a:lnTo>
                    <a:pt x="19" y="0"/>
                  </a:lnTo>
                  <a:lnTo>
                    <a:pt x="0" y="9"/>
                  </a:lnTo>
                  <a:lnTo>
                    <a:pt x="39" y="93"/>
                  </a:lnTo>
                  <a:lnTo>
                    <a:pt x="58"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4" name="Freeform 764"/>
            <p:cNvSpPr>
              <a:spLocks/>
            </p:cNvSpPr>
            <p:nvPr/>
          </p:nvSpPr>
          <p:spPr bwMode="auto">
            <a:xfrm>
              <a:off x="896" y="1940"/>
              <a:ext cx="9" cy="5"/>
            </a:xfrm>
            <a:custGeom>
              <a:avLst/>
              <a:gdLst>
                <a:gd name="T0" fmla="*/ 0 w 19"/>
                <a:gd name="T1" fmla="*/ 0 h 9"/>
                <a:gd name="T2" fmla="*/ 0 w 19"/>
                <a:gd name="T3" fmla="*/ 1 h 9"/>
                <a:gd name="T4" fmla="*/ 0 w 19"/>
                <a:gd name="T5" fmla="*/ 1 h 9"/>
                <a:gd name="T6" fmla="*/ 0 w 19"/>
                <a:gd name="T7" fmla="*/ 1 h 9"/>
                <a:gd name="T8" fmla="*/ 0 w 19"/>
                <a:gd name="T9" fmla="*/ 1 h 9"/>
                <a:gd name="T10" fmla="*/ 0 w 19"/>
                <a:gd name="T11" fmla="*/ 1 h 9"/>
                <a:gd name="T12" fmla="*/ 0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19" y="0"/>
                  </a:moveTo>
                  <a:lnTo>
                    <a:pt x="10" y="4"/>
                  </a:lnTo>
                  <a:lnTo>
                    <a:pt x="0" y="9"/>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5" name="Freeform 765"/>
            <p:cNvSpPr>
              <a:spLocks/>
            </p:cNvSpPr>
            <p:nvPr/>
          </p:nvSpPr>
          <p:spPr bwMode="auto">
            <a:xfrm>
              <a:off x="896" y="1940"/>
              <a:ext cx="32" cy="59"/>
            </a:xfrm>
            <a:custGeom>
              <a:avLst/>
              <a:gdLst>
                <a:gd name="T0" fmla="*/ 2 w 64"/>
                <a:gd name="T1" fmla="*/ 4 h 117"/>
                <a:gd name="T2" fmla="*/ 2 w 64"/>
                <a:gd name="T3" fmla="*/ 4 h 117"/>
                <a:gd name="T4" fmla="*/ 1 w 64"/>
                <a:gd name="T5" fmla="*/ 0 h 117"/>
                <a:gd name="T6" fmla="*/ 0 w 64"/>
                <a:gd name="T7" fmla="*/ 1 h 117"/>
                <a:gd name="T8" fmla="*/ 2 w 64"/>
                <a:gd name="T9" fmla="*/ 4 h 117"/>
                <a:gd name="T10" fmla="*/ 2 w 64"/>
                <a:gd name="T11" fmla="*/ 4 h 117"/>
                <a:gd name="T12" fmla="*/ 2 w 64"/>
                <a:gd name="T13" fmla="*/ 4 h 117"/>
                <a:gd name="T14" fmla="*/ 0 60000 65536"/>
                <a:gd name="T15" fmla="*/ 0 60000 65536"/>
                <a:gd name="T16" fmla="*/ 0 60000 65536"/>
                <a:gd name="T17" fmla="*/ 0 60000 65536"/>
                <a:gd name="T18" fmla="*/ 0 60000 65536"/>
                <a:gd name="T19" fmla="*/ 0 60000 65536"/>
                <a:gd name="T20" fmla="*/ 0 60000 65536"/>
                <a:gd name="T21" fmla="*/ 0 w 64"/>
                <a:gd name="T22" fmla="*/ 0 h 117"/>
                <a:gd name="T23" fmla="*/ 64 w 64"/>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7">
                  <a:moveTo>
                    <a:pt x="64" y="108"/>
                  </a:moveTo>
                  <a:lnTo>
                    <a:pt x="64" y="108"/>
                  </a:lnTo>
                  <a:lnTo>
                    <a:pt x="19" y="0"/>
                  </a:lnTo>
                  <a:lnTo>
                    <a:pt x="0" y="9"/>
                  </a:lnTo>
                  <a:lnTo>
                    <a:pt x="45" y="117"/>
                  </a:lnTo>
                  <a:lnTo>
                    <a:pt x="6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6" name="Freeform 766"/>
            <p:cNvSpPr>
              <a:spLocks/>
            </p:cNvSpPr>
            <p:nvPr/>
          </p:nvSpPr>
          <p:spPr bwMode="auto">
            <a:xfrm>
              <a:off x="919" y="1994"/>
              <a:ext cx="41" cy="68"/>
            </a:xfrm>
            <a:custGeom>
              <a:avLst/>
              <a:gdLst>
                <a:gd name="T0" fmla="*/ 3 w 82"/>
                <a:gd name="T1" fmla="*/ 4 h 136"/>
                <a:gd name="T2" fmla="*/ 3 w 82"/>
                <a:gd name="T3" fmla="*/ 4 h 136"/>
                <a:gd name="T4" fmla="*/ 1 w 82"/>
                <a:gd name="T5" fmla="*/ 0 h 136"/>
                <a:gd name="T6" fmla="*/ 0 w 82"/>
                <a:gd name="T7" fmla="*/ 1 h 136"/>
                <a:gd name="T8" fmla="*/ 2 w 82"/>
                <a:gd name="T9" fmla="*/ 5 h 136"/>
                <a:gd name="T10" fmla="*/ 2 w 82"/>
                <a:gd name="T11" fmla="*/ 5 h 136"/>
                <a:gd name="T12" fmla="*/ 3 w 82"/>
                <a:gd name="T13" fmla="*/ 4 h 136"/>
                <a:gd name="T14" fmla="*/ 0 60000 65536"/>
                <a:gd name="T15" fmla="*/ 0 60000 65536"/>
                <a:gd name="T16" fmla="*/ 0 60000 65536"/>
                <a:gd name="T17" fmla="*/ 0 60000 65536"/>
                <a:gd name="T18" fmla="*/ 0 60000 65536"/>
                <a:gd name="T19" fmla="*/ 0 60000 65536"/>
                <a:gd name="T20" fmla="*/ 0 60000 65536"/>
                <a:gd name="T21" fmla="*/ 0 w 82"/>
                <a:gd name="T22" fmla="*/ 0 h 136"/>
                <a:gd name="T23" fmla="*/ 82 w 82"/>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136">
                  <a:moveTo>
                    <a:pt x="82" y="127"/>
                  </a:moveTo>
                  <a:lnTo>
                    <a:pt x="82" y="127"/>
                  </a:lnTo>
                  <a:lnTo>
                    <a:pt x="19" y="0"/>
                  </a:lnTo>
                  <a:lnTo>
                    <a:pt x="0" y="9"/>
                  </a:lnTo>
                  <a:lnTo>
                    <a:pt x="64" y="136"/>
                  </a:lnTo>
                  <a:lnTo>
                    <a:pt x="82"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7" name="Freeform 767"/>
            <p:cNvSpPr>
              <a:spLocks/>
            </p:cNvSpPr>
            <p:nvPr/>
          </p:nvSpPr>
          <p:spPr bwMode="auto">
            <a:xfrm>
              <a:off x="950" y="2058"/>
              <a:ext cx="32" cy="56"/>
            </a:xfrm>
            <a:custGeom>
              <a:avLst/>
              <a:gdLst>
                <a:gd name="T0" fmla="*/ 2 w 63"/>
                <a:gd name="T1" fmla="*/ 4 h 111"/>
                <a:gd name="T2" fmla="*/ 2 w 63"/>
                <a:gd name="T3" fmla="*/ 4 h 111"/>
                <a:gd name="T4" fmla="*/ 1 w 63"/>
                <a:gd name="T5" fmla="*/ 0 h 111"/>
                <a:gd name="T6" fmla="*/ 0 w 63"/>
                <a:gd name="T7" fmla="*/ 1 h 111"/>
                <a:gd name="T8" fmla="*/ 2 w 63"/>
                <a:gd name="T9" fmla="*/ 4 h 111"/>
                <a:gd name="T10" fmla="*/ 2 w 63"/>
                <a:gd name="T11" fmla="*/ 4 h 111"/>
                <a:gd name="T12" fmla="*/ 2 w 63"/>
                <a:gd name="T13" fmla="*/ 4 h 111"/>
                <a:gd name="T14" fmla="*/ 0 60000 65536"/>
                <a:gd name="T15" fmla="*/ 0 60000 65536"/>
                <a:gd name="T16" fmla="*/ 0 60000 65536"/>
                <a:gd name="T17" fmla="*/ 0 60000 65536"/>
                <a:gd name="T18" fmla="*/ 0 60000 65536"/>
                <a:gd name="T19" fmla="*/ 0 60000 65536"/>
                <a:gd name="T20" fmla="*/ 0 60000 65536"/>
                <a:gd name="T21" fmla="*/ 0 w 63"/>
                <a:gd name="T22" fmla="*/ 0 h 111"/>
                <a:gd name="T23" fmla="*/ 63 w 63"/>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11">
                  <a:moveTo>
                    <a:pt x="63" y="100"/>
                  </a:moveTo>
                  <a:lnTo>
                    <a:pt x="63" y="101"/>
                  </a:lnTo>
                  <a:lnTo>
                    <a:pt x="18" y="0"/>
                  </a:lnTo>
                  <a:lnTo>
                    <a:pt x="0" y="9"/>
                  </a:lnTo>
                  <a:lnTo>
                    <a:pt x="45" y="110"/>
                  </a:lnTo>
                  <a:lnTo>
                    <a:pt x="45" y="111"/>
                  </a:lnTo>
                  <a:lnTo>
                    <a:pt x="63"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8" name="Freeform 768"/>
            <p:cNvSpPr>
              <a:spLocks/>
            </p:cNvSpPr>
            <p:nvPr/>
          </p:nvSpPr>
          <p:spPr bwMode="auto">
            <a:xfrm>
              <a:off x="973" y="2108"/>
              <a:ext cx="9" cy="6"/>
            </a:xfrm>
            <a:custGeom>
              <a:avLst/>
              <a:gdLst>
                <a:gd name="T0" fmla="*/ 1 w 18"/>
                <a:gd name="T1" fmla="*/ 0 h 11"/>
                <a:gd name="T2" fmla="*/ 1 w 18"/>
                <a:gd name="T3" fmla="*/ 1 h 11"/>
                <a:gd name="T4" fmla="*/ 1 w 18"/>
                <a:gd name="T5" fmla="*/ 1 h 11"/>
                <a:gd name="T6" fmla="*/ 1 w 18"/>
                <a:gd name="T7" fmla="*/ 1 h 11"/>
                <a:gd name="T8" fmla="*/ 1 w 18"/>
                <a:gd name="T9" fmla="*/ 1 h 11"/>
                <a:gd name="T10" fmla="*/ 0 w 18"/>
                <a:gd name="T11" fmla="*/ 1 h 11"/>
                <a:gd name="T12" fmla="*/ 1 w 18"/>
                <a:gd name="T13" fmla="*/ 0 h 11"/>
                <a:gd name="T14" fmla="*/ 0 60000 65536"/>
                <a:gd name="T15" fmla="*/ 0 60000 65536"/>
                <a:gd name="T16" fmla="*/ 0 60000 65536"/>
                <a:gd name="T17" fmla="*/ 0 60000 65536"/>
                <a:gd name="T18" fmla="*/ 0 60000 65536"/>
                <a:gd name="T19" fmla="*/ 0 60000 65536"/>
                <a:gd name="T20" fmla="*/ 0 60000 65536"/>
                <a:gd name="T21" fmla="*/ 0 w 18"/>
                <a:gd name="T22" fmla="*/ 0 h 11"/>
                <a:gd name="T23" fmla="*/ 18 w 1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1">
                  <a:moveTo>
                    <a:pt x="18" y="0"/>
                  </a:moveTo>
                  <a:lnTo>
                    <a:pt x="9" y="6"/>
                  </a:lnTo>
                  <a:lnTo>
                    <a:pt x="0" y="1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89" name="Freeform 769"/>
            <p:cNvSpPr>
              <a:spLocks/>
            </p:cNvSpPr>
            <p:nvPr/>
          </p:nvSpPr>
          <p:spPr bwMode="auto">
            <a:xfrm>
              <a:off x="973" y="2108"/>
              <a:ext cx="41" cy="60"/>
            </a:xfrm>
            <a:custGeom>
              <a:avLst/>
              <a:gdLst>
                <a:gd name="T0" fmla="*/ 2 w 83"/>
                <a:gd name="T1" fmla="*/ 4 h 120"/>
                <a:gd name="T2" fmla="*/ 2 w 83"/>
                <a:gd name="T3" fmla="*/ 4 h 120"/>
                <a:gd name="T4" fmla="*/ 0 w 83"/>
                <a:gd name="T5" fmla="*/ 0 h 120"/>
                <a:gd name="T6" fmla="*/ 0 w 83"/>
                <a:gd name="T7" fmla="*/ 1 h 120"/>
                <a:gd name="T8" fmla="*/ 1 w 83"/>
                <a:gd name="T9" fmla="*/ 4 h 120"/>
                <a:gd name="T10" fmla="*/ 1 w 83"/>
                <a:gd name="T11" fmla="*/ 4 h 120"/>
                <a:gd name="T12" fmla="*/ 2 w 83"/>
                <a:gd name="T13" fmla="*/ 4 h 120"/>
                <a:gd name="T14" fmla="*/ 2 w 83"/>
                <a:gd name="T15" fmla="*/ 4 h 120"/>
                <a:gd name="T16" fmla="*/ 2 w 83"/>
                <a:gd name="T17" fmla="*/ 4 h 120"/>
                <a:gd name="T18" fmla="*/ 2 w 83"/>
                <a:gd name="T19" fmla="*/ 4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0"/>
                <a:gd name="T32" fmla="*/ 83 w 83"/>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0">
                  <a:moveTo>
                    <a:pt x="83" y="110"/>
                  </a:moveTo>
                  <a:lnTo>
                    <a:pt x="81" y="108"/>
                  </a:lnTo>
                  <a:lnTo>
                    <a:pt x="18" y="0"/>
                  </a:lnTo>
                  <a:lnTo>
                    <a:pt x="0" y="11"/>
                  </a:lnTo>
                  <a:lnTo>
                    <a:pt x="63" y="120"/>
                  </a:lnTo>
                  <a:lnTo>
                    <a:pt x="62" y="117"/>
                  </a:lnTo>
                  <a:lnTo>
                    <a:pt x="83" y="110"/>
                  </a:lnTo>
                  <a:lnTo>
                    <a:pt x="81" y="109"/>
                  </a:lnTo>
                  <a:lnTo>
                    <a:pt x="81" y="108"/>
                  </a:lnTo>
                  <a:lnTo>
                    <a:pt x="8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0" name="Freeform 770"/>
            <p:cNvSpPr>
              <a:spLocks/>
            </p:cNvSpPr>
            <p:nvPr/>
          </p:nvSpPr>
          <p:spPr bwMode="auto">
            <a:xfrm>
              <a:off x="1004" y="2163"/>
              <a:ext cx="43" cy="90"/>
            </a:xfrm>
            <a:custGeom>
              <a:avLst/>
              <a:gdLst>
                <a:gd name="T0" fmla="*/ 3 w 85"/>
                <a:gd name="T1" fmla="*/ 6 h 179"/>
                <a:gd name="T2" fmla="*/ 3 w 85"/>
                <a:gd name="T3" fmla="*/ 6 h 179"/>
                <a:gd name="T4" fmla="*/ 1 w 85"/>
                <a:gd name="T5" fmla="*/ 0 h 179"/>
                <a:gd name="T6" fmla="*/ 0 w 85"/>
                <a:gd name="T7" fmla="*/ 1 h 179"/>
                <a:gd name="T8" fmla="*/ 2 w 85"/>
                <a:gd name="T9" fmla="*/ 6 h 179"/>
                <a:gd name="T10" fmla="*/ 2 w 85"/>
                <a:gd name="T11" fmla="*/ 6 h 179"/>
                <a:gd name="T12" fmla="*/ 3 w 85"/>
                <a:gd name="T13" fmla="*/ 6 h 179"/>
                <a:gd name="T14" fmla="*/ 0 60000 65536"/>
                <a:gd name="T15" fmla="*/ 0 60000 65536"/>
                <a:gd name="T16" fmla="*/ 0 60000 65536"/>
                <a:gd name="T17" fmla="*/ 0 60000 65536"/>
                <a:gd name="T18" fmla="*/ 0 60000 65536"/>
                <a:gd name="T19" fmla="*/ 0 60000 65536"/>
                <a:gd name="T20" fmla="*/ 0 60000 65536"/>
                <a:gd name="T21" fmla="*/ 0 w 85"/>
                <a:gd name="T22" fmla="*/ 0 h 179"/>
                <a:gd name="T23" fmla="*/ 85 w 85"/>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79">
                  <a:moveTo>
                    <a:pt x="85" y="172"/>
                  </a:moveTo>
                  <a:lnTo>
                    <a:pt x="85" y="172"/>
                  </a:lnTo>
                  <a:lnTo>
                    <a:pt x="21" y="0"/>
                  </a:lnTo>
                  <a:lnTo>
                    <a:pt x="0" y="7"/>
                  </a:lnTo>
                  <a:lnTo>
                    <a:pt x="64" y="179"/>
                  </a:lnTo>
                  <a:lnTo>
                    <a:pt x="85"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1" name="Freeform 771"/>
            <p:cNvSpPr>
              <a:spLocks/>
            </p:cNvSpPr>
            <p:nvPr/>
          </p:nvSpPr>
          <p:spPr bwMode="auto">
            <a:xfrm>
              <a:off x="1036" y="2249"/>
              <a:ext cx="30" cy="67"/>
            </a:xfrm>
            <a:custGeom>
              <a:avLst/>
              <a:gdLst>
                <a:gd name="T0" fmla="*/ 2 w 59"/>
                <a:gd name="T1" fmla="*/ 5 h 134"/>
                <a:gd name="T2" fmla="*/ 2 w 59"/>
                <a:gd name="T3" fmla="*/ 4 h 134"/>
                <a:gd name="T4" fmla="*/ 1 w 59"/>
                <a:gd name="T5" fmla="*/ 0 h 134"/>
                <a:gd name="T6" fmla="*/ 0 w 59"/>
                <a:gd name="T7" fmla="*/ 1 h 134"/>
                <a:gd name="T8" fmla="*/ 2 w 59"/>
                <a:gd name="T9" fmla="*/ 5 h 134"/>
                <a:gd name="T10" fmla="*/ 2 w 59"/>
                <a:gd name="T11" fmla="*/ 5 h 134"/>
                <a:gd name="T12" fmla="*/ 2 w 59"/>
                <a:gd name="T13" fmla="*/ 5 h 134"/>
                <a:gd name="T14" fmla="*/ 2 w 59"/>
                <a:gd name="T15" fmla="*/ 4 h 134"/>
                <a:gd name="T16" fmla="*/ 2 w 59"/>
                <a:gd name="T17" fmla="*/ 4 h 134"/>
                <a:gd name="T18" fmla="*/ 2 w 59"/>
                <a:gd name="T19" fmla="*/ 5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34"/>
                <a:gd name="T32" fmla="*/ 59 w 59"/>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34">
                  <a:moveTo>
                    <a:pt x="59" y="129"/>
                  </a:moveTo>
                  <a:lnTo>
                    <a:pt x="59" y="127"/>
                  </a:lnTo>
                  <a:lnTo>
                    <a:pt x="21" y="0"/>
                  </a:lnTo>
                  <a:lnTo>
                    <a:pt x="0" y="7"/>
                  </a:lnTo>
                  <a:lnTo>
                    <a:pt x="38" y="134"/>
                  </a:lnTo>
                  <a:lnTo>
                    <a:pt x="38" y="131"/>
                  </a:lnTo>
                  <a:lnTo>
                    <a:pt x="59" y="129"/>
                  </a:lnTo>
                  <a:lnTo>
                    <a:pt x="59" y="128"/>
                  </a:lnTo>
                  <a:lnTo>
                    <a:pt x="59" y="127"/>
                  </a:lnTo>
                  <a:lnTo>
                    <a:pt x="59"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2" name="Freeform 772"/>
            <p:cNvSpPr>
              <a:spLocks/>
            </p:cNvSpPr>
            <p:nvPr/>
          </p:nvSpPr>
          <p:spPr bwMode="auto">
            <a:xfrm>
              <a:off x="1055" y="2312"/>
              <a:ext cx="11" cy="3"/>
            </a:xfrm>
            <a:custGeom>
              <a:avLst/>
              <a:gdLst>
                <a:gd name="T0" fmla="*/ 1 w 21"/>
                <a:gd name="T1" fmla="*/ 2 h 4"/>
                <a:gd name="T2" fmla="*/ 1 w 21"/>
                <a:gd name="T3" fmla="*/ 2 h 4"/>
                <a:gd name="T4" fmla="*/ 1 w 21"/>
                <a:gd name="T5" fmla="*/ 2 h 4"/>
                <a:gd name="T6" fmla="*/ 1 w 21"/>
                <a:gd name="T7" fmla="*/ 2 h 4"/>
                <a:gd name="T8" fmla="*/ 1 w 21"/>
                <a:gd name="T9" fmla="*/ 2 h 4"/>
                <a:gd name="T10" fmla="*/ 0 w 21"/>
                <a:gd name="T11" fmla="*/ 2 h 4"/>
                <a:gd name="T12" fmla="*/ 1 w 21"/>
                <a:gd name="T13" fmla="*/ 2 h 4"/>
                <a:gd name="T14" fmla="*/ 1 w 21"/>
                <a:gd name="T15" fmla="*/ 1 h 4"/>
                <a:gd name="T16" fmla="*/ 1 w 21"/>
                <a:gd name="T17" fmla="*/ 0 h 4"/>
                <a:gd name="T18" fmla="*/ 1 w 21"/>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
                <a:gd name="T32" fmla="*/ 21 w 2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
                  <a:moveTo>
                    <a:pt x="21" y="2"/>
                  </a:moveTo>
                  <a:lnTo>
                    <a:pt x="11" y="3"/>
                  </a:lnTo>
                  <a:lnTo>
                    <a:pt x="0" y="4"/>
                  </a:lnTo>
                  <a:lnTo>
                    <a:pt x="21" y="2"/>
                  </a:lnTo>
                  <a:lnTo>
                    <a:pt x="21" y="1"/>
                  </a:lnTo>
                  <a:lnTo>
                    <a:pt x="21"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3" name="Freeform 773"/>
            <p:cNvSpPr>
              <a:spLocks/>
            </p:cNvSpPr>
            <p:nvPr/>
          </p:nvSpPr>
          <p:spPr bwMode="auto">
            <a:xfrm>
              <a:off x="1055" y="2314"/>
              <a:ext cx="23" cy="84"/>
            </a:xfrm>
            <a:custGeom>
              <a:avLst/>
              <a:gdLst>
                <a:gd name="T0" fmla="*/ 2 w 45"/>
                <a:gd name="T1" fmla="*/ 5 h 170"/>
                <a:gd name="T2" fmla="*/ 2 w 45"/>
                <a:gd name="T3" fmla="*/ 5 h 170"/>
                <a:gd name="T4" fmla="*/ 1 w 45"/>
                <a:gd name="T5" fmla="*/ 0 h 170"/>
                <a:gd name="T6" fmla="*/ 0 w 45"/>
                <a:gd name="T7" fmla="*/ 0 h 170"/>
                <a:gd name="T8" fmla="*/ 1 w 45"/>
                <a:gd name="T9" fmla="*/ 5 h 170"/>
                <a:gd name="T10" fmla="*/ 1 w 45"/>
                <a:gd name="T11" fmla="*/ 5 h 170"/>
                <a:gd name="T12" fmla="*/ 2 w 45"/>
                <a:gd name="T13" fmla="*/ 5 h 170"/>
                <a:gd name="T14" fmla="*/ 0 60000 65536"/>
                <a:gd name="T15" fmla="*/ 0 60000 65536"/>
                <a:gd name="T16" fmla="*/ 0 60000 65536"/>
                <a:gd name="T17" fmla="*/ 0 60000 65536"/>
                <a:gd name="T18" fmla="*/ 0 60000 65536"/>
                <a:gd name="T19" fmla="*/ 0 60000 65536"/>
                <a:gd name="T20" fmla="*/ 0 60000 65536"/>
                <a:gd name="T21" fmla="*/ 0 w 45"/>
                <a:gd name="T22" fmla="*/ 0 h 170"/>
                <a:gd name="T23" fmla="*/ 45 w 45"/>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70">
                  <a:moveTo>
                    <a:pt x="45" y="165"/>
                  </a:moveTo>
                  <a:lnTo>
                    <a:pt x="45" y="166"/>
                  </a:lnTo>
                  <a:lnTo>
                    <a:pt x="21" y="0"/>
                  </a:lnTo>
                  <a:lnTo>
                    <a:pt x="0" y="2"/>
                  </a:lnTo>
                  <a:lnTo>
                    <a:pt x="25" y="168"/>
                  </a:lnTo>
                  <a:lnTo>
                    <a:pt x="25" y="170"/>
                  </a:lnTo>
                  <a:lnTo>
                    <a:pt x="45"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4" name="Freeform 774"/>
            <p:cNvSpPr>
              <a:spLocks/>
            </p:cNvSpPr>
            <p:nvPr/>
          </p:nvSpPr>
          <p:spPr bwMode="auto">
            <a:xfrm>
              <a:off x="1067" y="2396"/>
              <a:ext cx="42" cy="129"/>
            </a:xfrm>
            <a:custGeom>
              <a:avLst/>
              <a:gdLst>
                <a:gd name="T0" fmla="*/ 3 w 84"/>
                <a:gd name="T1" fmla="*/ 8 h 258"/>
                <a:gd name="T2" fmla="*/ 3 w 84"/>
                <a:gd name="T3" fmla="*/ 8 h 258"/>
                <a:gd name="T4" fmla="*/ 1 w 84"/>
                <a:gd name="T5" fmla="*/ 0 h 258"/>
                <a:gd name="T6" fmla="*/ 0 w 84"/>
                <a:gd name="T7" fmla="*/ 1 h 258"/>
                <a:gd name="T8" fmla="*/ 2 w 84"/>
                <a:gd name="T9" fmla="*/ 9 h 258"/>
                <a:gd name="T10" fmla="*/ 2 w 84"/>
                <a:gd name="T11" fmla="*/ 9 h 258"/>
                <a:gd name="T12" fmla="*/ 3 w 84"/>
                <a:gd name="T13" fmla="*/ 8 h 258"/>
                <a:gd name="T14" fmla="*/ 0 60000 65536"/>
                <a:gd name="T15" fmla="*/ 0 60000 65536"/>
                <a:gd name="T16" fmla="*/ 0 60000 65536"/>
                <a:gd name="T17" fmla="*/ 0 60000 65536"/>
                <a:gd name="T18" fmla="*/ 0 60000 65536"/>
                <a:gd name="T19" fmla="*/ 0 60000 65536"/>
                <a:gd name="T20" fmla="*/ 0 60000 65536"/>
                <a:gd name="T21" fmla="*/ 0 w 84"/>
                <a:gd name="T22" fmla="*/ 0 h 258"/>
                <a:gd name="T23" fmla="*/ 84 w 84"/>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258">
                  <a:moveTo>
                    <a:pt x="84" y="255"/>
                  </a:moveTo>
                  <a:lnTo>
                    <a:pt x="84" y="253"/>
                  </a:lnTo>
                  <a:lnTo>
                    <a:pt x="20" y="0"/>
                  </a:lnTo>
                  <a:lnTo>
                    <a:pt x="0" y="5"/>
                  </a:lnTo>
                  <a:lnTo>
                    <a:pt x="63" y="258"/>
                  </a:lnTo>
                  <a:lnTo>
                    <a:pt x="63" y="257"/>
                  </a:lnTo>
                  <a:lnTo>
                    <a:pt x="84"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5" name="Freeform 775"/>
            <p:cNvSpPr>
              <a:spLocks/>
            </p:cNvSpPr>
            <p:nvPr/>
          </p:nvSpPr>
          <p:spPr bwMode="auto">
            <a:xfrm>
              <a:off x="1099" y="2523"/>
              <a:ext cx="20" cy="88"/>
            </a:xfrm>
            <a:custGeom>
              <a:avLst/>
              <a:gdLst>
                <a:gd name="T0" fmla="*/ 2 w 39"/>
                <a:gd name="T1" fmla="*/ 6 h 176"/>
                <a:gd name="T2" fmla="*/ 2 w 39"/>
                <a:gd name="T3" fmla="*/ 6 h 176"/>
                <a:gd name="T4" fmla="*/ 1 w 39"/>
                <a:gd name="T5" fmla="*/ 0 h 176"/>
                <a:gd name="T6" fmla="*/ 0 w 39"/>
                <a:gd name="T7" fmla="*/ 1 h 176"/>
                <a:gd name="T8" fmla="*/ 1 w 39"/>
                <a:gd name="T9" fmla="*/ 6 h 176"/>
                <a:gd name="T10" fmla="*/ 1 w 39"/>
                <a:gd name="T11" fmla="*/ 6 h 176"/>
                <a:gd name="T12" fmla="*/ 2 w 39"/>
                <a:gd name="T13" fmla="*/ 6 h 176"/>
                <a:gd name="T14" fmla="*/ 0 60000 65536"/>
                <a:gd name="T15" fmla="*/ 0 60000 65536"/>
                <a:gd name="T16" fmla="*/ 0 60000 65536"/>
                <a:gd name="T17" fmla="*/ 0 60000 65536"/>
                <a:gd name="T18" fmla="*/ 0 60000 65536"/>
                <a:gd name="T19" fmla="*/ 0 60000 65536"/>
                <a:gd name="T20" fmla="*/ 0 60000 65536"/>
                <a:gd name="T21" fmla="*/ 0 w 39"/>
                <a:gd name="T22" fmla="*/ 0 h 176"/>
                <a:gd name="T23" fmla="*/ 39 w 39"/>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76">
                  <a:moveTo>
                    <a:pt x="39" y="171"/>
                  </a:moveTo>
                  <a:lnTo>
                    <a:pt x="39" y="172"/>
                  </a:lnTo>
                  <a:lnTo>
                    <a:pt x="21" y="0"/>
                  </a:lnTo>
                  <a:lnTo>
                    <a:pt x="0" y="2"/>
                  </a:lnTo>
                  <a:lnTo>
                    <a:pt x="18" y="175"/>
                  </a:lnTo>
                  <a:lnTo>
                    <a:pt x="18" y="176"/>
                  </a:lnTo>
                  <a:lnTo>
                    <a:pt x="39"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6" name="Freeform 776"/>
            <p:cNvSpPr>
              <a:spLocks/>
            </p:cNvSpPr>
            <p:nvPr/>
          </p:nvSpPr>
          <p:spPr bwMode="auto">
            <a:xfrm>
              <a:off x="1108" y="2609"/>
              <a:ext cx="11" cy="2"/>
            </a:xfrm>
            <a:custGeom>
              <a:avLst/>
              <a:gdLst>
                <a:gd name="T0" fmla="*/ 1 w 21"/>
                <a:gd name="T1" fmla="*/ 0 h 5"/>
                <a:gd name="T2" fmla="*/ 1 w 21"/>
                <a:gd name="T3" fmla="*/ 0 h 5"/>
                <a:gd name="T4" fmla="*/ 1 w 21"/>
                <a:gd name="T5" fmla="*/ 0 h 5"/>
                <a:gd name="T6" fmla="*/ 1 w 21"/>
                <a:gd name="T7" fmla="*/ 0 h 5"/>
                <a:gd name="T8" fmla="*/ 1 w 21"/>
                <a:gd name="T9" fmla="*/ 0 h 5"/>
                <a:gd name="T10" fmla="*/ 0 w 21"/>
                <a:gd name="T11" fmla="*/ 0 h 5"/>
                <a:gd name="T12" fmla="*/ 1 w 21"/>
                <a:gd name="T13" fmla="*/ 0 h 5"/>
                <a:gd name="T14" fmla="*/ 0 60000 65536"/>
                <a:gd name="T15" fmla="*/ 0 60000 65536"/>
                <a:gd name="T16" fmla="*/ 0 60000 65536"/>
                <a:gd name="T17" fmla="*/ 0 60000 65536"/>
                <a:gd name="T18" fmla="*/ 0 60000 65536"/>
                <a:gd name="T19" fmla="*/ 0 60000 65536"/>
                <a:gd name="T20" fmla="*/ 0 60000 65536"/>
                <a:gd name="T21" fmla="*/ 0 w 21"/>
                <a:gd name="T22" fmla="*/ 0 h 5"/>
                <a:gd name="T23" fmla="*/ 21 w 2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
                  <a:moveTo>
                    <a:pt x="21" y="0"/>
                  </a:moveTo>
                  <a:lnTo>
                    <a:pt x="11" y="3"/>
                  </a:lnTo>
                  <a:lnTo>
                    <a:pt x="0" y="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7" name="Freeform 777"/>
            <p:cNvSpPr>
              <a:spLocks/>
            </p:cNvSpPr>
            <p:nvPr/>
          </p:nvSpPr>
          <p:spPr bwMode="auto">
            <a:xfrm>
              <a:off x="1108" y="2609"/>
              <a:ext cx="34" cy="129"/>
            </a:xfrm>
            <a:custGeom>
              <a:avLst/>
              <a:gdLst>
                <a:gd name="T0" fmla="*/ 3 w 67"/>
                <a:gd name="T1" fmla="*/ 8 h 258"/>
                <a:gd name="T2" fmla="*/ 3 w 67"/>
                <a:gd name="T3" fmla="*/ 8 h 258"/>
                <a:gd name="T4" fmla="*/ 1 w 67"/>
                <a:gd name="T5" fmla="*/ 0 h 258"/>
                <a:gd name="T6" fmla="*/ 0 w 67"/>
                <a:gd name="T7" fmla="*/ 1 h 258"/>
                <a:gd name="T8" fmla="*/ 2 w 67"/>
                <a:gd name="T9" fmla="*/ 9 h 258"/>
                <a:gd name="T10" fmla="*/ 2 w 67"/>
                <a:gd name="T11" fmla="*/ 9 h 258"/>
                <a:gd name="T12" fmla="*/ 3 w 67"/>
                <a:gd name="T13" fmla="*/ 8 h 258"/>
                <a:gd name="T14" fmla="*/ 0 60000 65536"/>
                <a:gd name="T15" fmla="*/ 0 60000 65536"/>
                <a:gd name="T16" fmla="*/ 0 60000 65536"/>
                <a:gd name="T17" fmla="*/ 0 60000 65536"/>
                <a:gd name="T18" fmla="*/ 0 60000 65536"/>
                <a:gd name="T19" fmla="*/ 0 60000 65536"/>
                <a:gd name="T20" fmla="*/ 0 60000 65536"/>
                <a:gd name="T21" fmla="*/ 0 w 67"/>
                <a:gd name="T22" fmla="*/ 0 h 258"/>
                <a:gd name="T23" fmla="*/ 67 w 67"/>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58">
                  <a:moveTo>
                    <a:pt x="67" y="254"/>
                  </a:moveTo>
                  <a:lnTo>
                    <a:pt x="67" y="254"/>
                  </a:lnTo>
                  <a:lnTo>
                    <a:pt x="21" y="0"/>
                  </a:lnTo>
                  <a:lnTo>
                    <a:pt x="0" y="5"/>
                  </a:lnTo>
                  <a:lnTo>
                    <a:pt x="46" y="258"/>
                  </a:lnTo>
                  <a:lnTo>
                    <a:pt x="67"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8" name="Freeform 778"/>
            <p:cNvSpPr>
              <a:spLocks/>
            </p:cNvSpPr>
            <p:nvPr/>
          </p:nvSpPr>
          <p:spPr bwMode="auto">
            <a:xfrm>
              <a:off x="1131" y="2736"/>
              <a:ext cx="61" cy="215"/>
            </a:xfrm>
            <a:custGeom>
              <a:avLst/>
              <a:gdLst>
                <a:gd name="T0" fmla="*/ 4 w 121"/>
                <a:gd name="T1" fmla="*/ 14 h 429"/>
                <a:gd name="T2" fmla="*/ 4 w 121"/>
                <a:gd name="T3" fmla="*/ 14 h 429"/>
                <a:gd name="T4" fmla="*/ 1 w 121"/>
                <a:gd name="T5" fmla="*/ 0 h 429"/>
                <a:gd name="T6" fmla="*/ 0 w 121"/>
                <a:gd name="T7" fmla="*/ 1 h 429"/>
                <a:gd name="T8" fmla="*/ 4 w 121"/>
                <a:gd name="T9" fmla="*/ 14 h 429"/>
                <a:gd name="T10" fmla="*/ 4 w 121"/>
                <a:gd name="T11" fmla="*/ 14 h 429"/>
                <a:gd name="T12" fmla="*/ 4 w 121"/>
                <a:gd name="T13" fmla="*/ 14 h 429"/>
                <a:gd name="T14" fmla="*/ 0 60000 65536"/>
                <a:gd name="T15" fmla="*/ 0 60000 65536"/>
                <a:gd name="T16" fmla="*/ 0 60000 65536"/>
                <a:gd name="T17" fmla="*/ 0 60000 65536"/>
                <a:gd name="T18" fmla="*/ 0 60000 65536"/>
                <a:gd name="T19" fmla="*/ 0 60000 65536"/>
                <a:gd name="T20" fmla="*/ 0 60000 65536"/>
                <a:gd name="T21" fmla="*/ 0 w 121"/>
                <a:gd name="T22" fmla="*/ 0 h 429"/>
                <a:gd name="T23" fmla="*/ 121 w 121"/>
                <a:gd name="T24" fmla="*/ 429 h 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429">
                  <a:moveTo>
                    <a:pt x="121" y="425"/>
                  </a:moveTo>
                  <a:lnTo>
                    <a:pt x="121" y="425"/>
                  </a:lnTo>
                  <a:lnTo>
                    <a:pt x="21" y="0"/>
                  </a:lnTo>
                  <a:lnTo>
                    <a:pt x="0" y="4"/>
                  </a:lnTo>
                  <a:lnTo>
                    <a:pt x="101" y="429"/>
                  </a:lnTo>
                  <a:lnTo>
                    <a:pt x="121" y="4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99" name="Freeform 779"/>
            <p:cNvSpPr>
              <a:spLocks/>
            </p:cNvSpPr>
            <p:nvPr/>
          </p:nvSpPr>
          <p:spPr bwMode="auto">
            <a:xfrm>
              <a:off x="1181" y="2948"/>
              <a:ext cx="43" cy="141"/>
            </a:xfrm>
            <a:custGeom>
              <a:avLst/>
              <a:gdLst>
                <a:gd name="T0" fmla="*/ 3 w 85"/>
                <a:gd name="T1" fmla="*/ 9 h 281"/>
                <a:gd name="T2" fmla="*/ 3 w 85"/>
                <a:gd name="T3" fmla="*/ 9 h 281"/>
                <a:gd name="T4" fmla="*/ 1 w 85"/>
                <a:gd name="T5" fmla="*/ 0 h 281"/>
                <a:gd name="T6" fmla="*/ 0 w 85"/>
                <a:gd name="T7" fmla="*/ 1 h 281"/>
                <a:gd name="T8" fmla="*/ 2 w 85"/>
                <a:gd name="T9" fmla="*/ 9 h 281"/>
                <a:gd name="T10" fmla="*/ 3 w 85"/>
                <a:gd name="T11" fmla="*/ 9 h 281"/>
                <a:gd name="T12" fmla="*/ 2 w 85"/>
                <a:gd name="T13" fmla="*/ 9 h 281"/>
                <a:gd name="T14" fmla="*/ 2 w 85"/>
                <a:gd name="T15" fmla="*/ 9 h 281"/>
                <a:gd name="T16" fmla="*/ 3 w 85"/>
                <a:gd name="T17" fmla="*/ 9 h 281"/>
                <a:gd name="T18" fmla="*/ 3 w 85"/>
                <a:gd name="T19" fmla="*/ 9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281"/>
                <a:gd name="T32" fmla="*/ 85 w 85"/>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281">
                  <a:moveTo>
                    <a:pt x="84" y="272"/>
                  </a:moveTo>
                  <a:lnTo>
                    <a:pt x="85" y="274"/>
                  </a:lnTo>
                  <a:lnTo>
                    <a:pt x="20" y="0"/>
                  </a:lnTo>
                  <a:lnTo>
                    <a:pt x="0" y="4"/>
                  </a:lnTo>
                  <a:lnTo>
                    <a:pt x="64" y="279"/>
                  </a:lnTo>
                  <a:lnTo>
                    <a:pt x="65" y="281"/>
                  </a:lnTo>
                  <a:lnTo>
                    <a:pt x="64" y="279"/>
                  </a:lnTo>
                  <a:lnTo>
                    <a:pt x="64" y="280"/>
                  </a:lnTo>
                  <a:lnTo>
                    <a:pt x="65" y="281"/>
                  </a:lnTo>
                  <a:lnTo>
                    <a:pt x="84"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0" name="Freeform 780"/>
            <p:cNvSpPr>
              <a:spLocks/>
            </p:cNvSpPr>
            <p:nvPr/>
          </p:nvSpPr>
          <p:spPr bwMode="auto">
            <a:xfrm>
              <a:off x="1214" y="3084"/>
              <a:ext cx="9" cy="5"/>
            </a:xfrm>
            <a:custGeom>
              <a:avLst/>
              <a:gdLst>
                <a:gd name="T0" fmla="*/ 0 w 20"/>
                <a:gd name="T1" fmla="*/ 0 h 9"/>
                <a:gd name="T2" fmla="*/ 0 w 20"/>
                <a:gd name="T3" fmla="*/ 1 h 9"/>
                <a:gd name="T4" fmla="*/ 0 w 20"/>
                <a:gd name="T5" fmla="*/ 1 h 9"/>
                <a:gd name="T6" fmla="*/ 0 w 20"/>
                <a:gd name="T7" fmla="*/ 1 h 9"/>
                <a:gd name="T8" fmla="*/ 0 w 20"/>
                <a:gd name="T9" fmla="*/ 1 h 9"/>
                <a:gd name="T10" fmla="*/ 0 w 20"/>
                <a:gd name="T11" fmla="*/ 1 h 9"/>
                <a:gd name="T12" fmla="*/ 0 w 20"/>
                <a:gd name="T13" fmla="*/ 1 h 9"/>
                <a:gd name="T14" fmla="*/ 0 w 20"/>
                <a:gd name="T15" fmla="*/ 1 h 9"/>
                <a:gd name="T16" fmla="*/ 0 w 20"/>
                <a:gd name="T17" fmla="*/ 1 h 9"/>
                <a:gd name="T18" fmla="*/ 0 w 2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
                <a:gd name="T32" fmla="*/ 20 w 2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
                  <a:moveTo>
                    <a:pt x="20" y="0"/>
                  </a:moveTo>
                  <a:lnTo>
                    <a:pt x="11" y="4"/>
                  </a:lnTo>
                  <a:lnTo>
                    <a:pt x="1" y="9"/>
                  </a:lnTo>
                  <a:lnTo>
                    <a:pt x="0" y="7"/>
                  </a:lnTo>
                  <a:lnTo>
                    <a:pt x="0" y="8"/>
                  </a:lnTo>
                  <a:lnTo>
                    <a:pt x="1" y="9"/>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1" name="Freeform 781"/>
            <p:cNvSpPr>
              <a:spLocks/>
            </p:cNvSpPr>
            <p:nvPr/>
          </p:nvSpPr>
          <p:spPr bwMode="auto">
            <a:xfrm>
              <a:off x="1214" y="3084"/>
              <a:ext cx="41" cy="78"/>
            </a:xfrm>
            <a:custGeom>
              <a:avLst/>
              <a:gdLst>
                <a:gd name="T0" fmla="*/ 3 w 82"/>
                <a:gd name="T1" fmla="*/ 5 h 155"/>
                <a:gd name="T2" fmla="*/ 3 w 82"/>
                <a:gd name="T3" fmla="*/ 5 h 155"/>
                <a:gd name="T4" fmla="*/ 1 w 82"/>
                <a:gd name="T5" fmla="*/ 0 h 155"/>
                <a:gd name="T6" fmla="*/ 0 w 82"/>
                <a:gd name="T7" fmla="*/ 1 h 155"/>
                <a:gd name="T8" fmla="*/ 2 w 82"/>
                <a:gd name="T9" fmla="*/ 5 h 155"/>
                <a:gd name="T10" fmla="*/ 2 w 82"/>
                <a:gd name="T11" fmla="*/ 5 h 155"/>
                <a:gd name="T12" fmla="*/ 3 w 82"/>
                <a:gd name="T13" fmla="*/ 5 h 155"/>
                <a:gd name="T14" fmla="*/ 0 60000 65536"/>
                <a:gd name="T15" fmla="*/ 0 60000 65536"/>
                <a:gd name="T16" fmla="*/ 0 60000 65536"/>
                <a:gd name="T17" fmla="*/ 0 60000 65536"/>
                <a:gd name="T18" fmla="*/ 0 60000 65536"/>
                <a:gd name="T19" fmla="*/ 0 60000 65536"/>
                <a:gd name="T20" fmla="*/ 0 60000 65536"/>
                <a:gd name="T21" fmla="*/ 0 w 82"/>
                <a:gd name="T22" fmla="*/ 0 h 155"/>
                <a:gd name="T23" fmla="*/ 82 w 82"/>
                <a:gd name="T24" fmla="*/ 155 h 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155">
                  <a:moveTo>
                    <a:pt x="82" y="146"/>
                  </a:moveTo>
                  <a:lnTo>
                    <a:pt x="82" y="146"/>
                  </a:lnTo>
                  <a:lnTo>
                    <a:pt x="19" y="0"/>
                  </a:lnTo>
                  <a:lnTo>
                    <a:pt x="0" y="9"/>
                  </a:lnTo>
                  <a:lnTo>
                    <a:pt x="64" y="155"/>
                  </a:lnTo>
                  <a:lnTo>
                    <a:pt x="82"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2" name="Freeform 782"/>
            <p:cNvSpPr>
              <a:spLocks/>
            </p:cNvSpPr>
            <p:nvPr/>
          </p:nvSpPr>
          <p:spPr bwMode="auto">
            <a:xfrm>
              <a:off x="1246" y="3158"/>
              <a:ext cx="54" cy="90"/>
            </a:xfrm>
            <a:custGeom>
              <a:avLst/>
              <a:gdLst>
                <a:gd name="T0" fmla="*/ 4 w 108"/>
                <a:gd name="T1" fmla="*/ 5 h 181"/>
                <a:gd name="T2" fmla="*/ 4 w 108"/>
                <a:gd name="T3" fmla="*/ 5 h 181"/>
                <a:gd name="T4" fmla="*/ 1 w 108"/>
                <a:gd name="T5" fmla="*/ 0 h 181"/>
                <a:gd name="T6" fmla="*/ 0 w 108"/>
                <a:gd name="T7" fmla="*/ 0 h 181"/>
                <a:gd name="T8" fmla="*/ 3 w 108"/>
                <a:gd name="T9" fmla="*/ 5 h 181"/>
                <a:gd name="T10" fmla="*/ 3 w 108"/>
                <a:gd name="T11" fmla="*/ 5 h 181"/>
                <a:gd name="T12" fmla="*/ 4 w 108"/>
                <a:gd name="T13" fmla="*/ 5 h 181"/>
                <a:gd name="T14" fmla="*/ 0 60000 65536"/>
                <a:gd name="T15" fmla="*/ 0 60000 65536"/>
                <a:gd name="T16" fmla="*/ 0 60000 65536"/>
                <a:gd name="T17" fmla="*/ 0 60000 65536"/>
                <a:gd name="T18" fmla="*/ 0 60000 65536"/>
                <a:gd name="T19" fmla="*/ 0 60000 65536"/>
                <a:gd name="T20" fmla="*/ 0 60000 65536"/>
                <a:gd name="T21" fmla="*/ 0 w 108"/>
                <a:gd name="T22" fmla="*/ 0 h 181"/>
                <a:gd name="T23" fmla="*/ 108 w 108"/>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81">
                  <a:moveTo>
                    <a:pt x="108" y="172"/>
                  </a:moveTo>
                  <a:lnTo>
                    <a:pt x="108" y="172"/>
                  </a:lnTo>
                  <a:lnTo>
                    <a:pt x="18" y="0"/>
                  </a:lnTo>
                  <a:lnTo>
                    <a:pt x="0" y="9"/>
                  </a:lnTo>
                  <a:lnTo>
                    <a:pt x="90" y="181"/>
                  </a:lnTo>
                  <a:lnTo>
                    <a:pt x="108"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3" name="Freeform 783"/>
            <p:cNvSpPr>
              <a:spLocks/>
            </p:cNvSpPr>
            <p:nvPr/>
          </p:nvSpPr>
          <p:spPr bwMode="auto">
            <a:xfrm>
              <a:off x="1291" y="3243"/>
              <a:ext cx="40" cy="78"/>
            </a:xfrm>
            <a:custGeom>
              <a:avLst/>
              <a:gdLst>
                <a:gd name="T0" fmla="*/ 3 w 80"/>
                <a:gd name="T1" fmla="*/ 5 h 155"/>
                <a:gd name="T2" fmla="*/ 3 w 80"/>
                <a:gd name="T3" fmla="*/ 5 h 155"/>
                <a:gd name="T4" fmla="*/ 1 w 80"/>
                <a:gd name="T5" fmla="*/ 0 h 155"/>
                <a:gd name="T6" fmla="*/ 0 w 80"/>
                <a:gd name="T7" fmla="*/ 1 h 155"/>
                <a:gd name="T8" fmla="*/ 2 w 80"/>
                <a:gd name="T9" fmla="*/ 5 h 155"/>
                <a:gd name="T10" fmla="*/ 3 w 80"/>
                <a:gd name="T11" fmla="*/ 5 h 155"/>
                <a:gd name="T12" fmla="*/ 0 60000 65536"/>
                <a:gd name="T13" fmla="*/ 0 60000 65536"/>
                <a:gd name="T14" fmla="*/ 0 60000 65536"/>
                <a:gd name="T15" fmla="*/ 0 60000 65536"/>
                <a:gd name="T16" fmla="*/ 0 60000 65536"/>
                <a:gd name="T17" fmla="*/ 0 60000 65536"/>
                <a:gd name="T18" fmla="*/ 0 w 80"/>
                <a:gd name="T19" fmla="*/ 0 h 155"/>
                <a:gd name="T20" fmla="*/ 80 w 80"/>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80" h="155">
                  <a:moveTo>
                    <a:pt x="71" y="151"/>
                  </a:moveTo>
                  <a:lnTo>
                    <a:pt x="80" y="146"/>
                  </a:lnTo>
                  <a:lnTo>
                    <a:pt x="18" y="0"/>
                  </a:lnTo>
                  <a:lnTo>
                    <a:pt x="0" y="9"/>
                  </a:lnTo>
                  <a:lnTo>
                    <a:pt x="62" y="155"/>
                  </a:lnTo>
                  <a:lnTo>
                    <a:pt x="71"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4" name="Freeform 784"/>
            <p:cNvSpPr>
              <a:spLocks/>
            </p:cNvSpPr>
            <p:nvPr/>
          </p:nvSpPr>
          <p:spPr bwMode="auto">
            <a:xfrm>
              <a:off x="1395" y="3402"/>
              <a:ext cx="42" cy="68"/>
            </a:xfrm>
            <a:custGeom>
              <a:avLst/>
              <a:gdLst>
                <a:gd name="T0" fmla="*/ 3 w 83"/>
                <a:gd name="T1" fmla="*/ 5 h 136"/>
                <a:gd name="T2" fmla="*/ 3 w 83"/>
                <a:gd name="T3" fmla="*/ 4 h 136"/>
                <a:gd name="T4" fmla="*/ 1 w 83"/>
                <a:gd name="T5" fmla="*/ 0 h 136"/>
                <a:gd name="T6" fmla="*/ 0 w 83"/>
                <a:gd name="T7" fmla="*/ 1 h 136"/>
                <a:gd name="T8" fmla="*/ 2 w 83"/>
                <a:gd name="T9" fmla="*/ 5 h 136"/>
                <a:gd name="T10" fmla="*/ 2 w 83"/>
                <a:gd name="T11" fmla="*/ 5 h 136"/>
                <a:gd name="T12" fmla="*/ 3 w 83"/>
                <a:gd name="T13" fmla="*/ 5 h 136"/>
                <a:gd name="T14" fmla="*/ 3 w 83"/>
                <a:gd name="T15" fmla="*/ 4 h 136"/>
                <a:gd name="T16" fmla="*/ 3 w 83"/>
                <a:gd name="T17" fmla="*/ 4 h 136"/>
                <a:gd name="T18" fmla="*/ 3 w 83"/>
                <a:gd name="T19" fmla="*/ 5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36"/>
                <a:gd name="T32" fmla="*/ 83 w 83"/>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36">
                  <a:moveTo>
                    <a:pt x="83" y="130"/>
                  </a:moveTo>
                  <a:lnTo>
                    <a:pt x="82" y="126"/>
                  </a:lnTo>
                  <a:lnTo>
                    <a:pt x="19" y="0"/>
                  </a:lnTo>
                  <a:lnTo>
                    <a:pt x="0" y="9"/>
                  </a:lnTo>
                  <a:lnTo>
                    <a:pt x="64" y="136"/>
                  </a:lnTo>
                  <a:lnTo>
                    <a:pt x="62" y="132"/>
                  </a:lnTo>
                  <a:lnTo>
                    <a:pt x="83" y="129"/>
                  </a:lnTo>
                  <a:lnTo>
                    <a:pt x="83" y="128"/>
                  </a:lnTo>
                  <a:lnTo>
                    <a:pt x="82" y="126"/>
                  </a:lnTo>
                  <a:lnTo>
                    <a:pt x="83"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5" name="Freeform 785"/>
            <p:cNvSpPr>
              <a:spLocks/>
            </p:cNvSpPr>
            <p:nvPr/>
          </p:nvSpPr>
          <p:spPr bwMode="auto">
            <a:xfrm>
              <a:off x="1426" y="3467"/>
              <a:ext cx="20" cy="65"/>
            </a:xfrm>
            <a:custGeom>
              <a:avLst/>
              <a:gdLst>
                <a:gd name="T0" fmla="*/ 1 w 41"/>
                <a:gd name="T1" fmla="*/ 4 h 129"/>
                <a:gd name="T2" fmla="*/ 1 w 41"/>
                <a:gd name="T3" fmla="*/ 4 h 129"/>
                <a:gd name="T4" fmla="*/ 0 w 41"/>
                <a:gd name="T5" fmla="*/ 0 h 129"/>
                <a:gd name="T6" fmla="*/ 0 w 41"/>
                <a:gd name="T7" fmla="*/ 1 h 129"/>
                <a:gd name="T8" fmla="*/ 0 w 41"/>
                <a:gd name="T9" fmla="*/ 5 h 129"/>
                <a:gd name="T10" fmla="*/ 0 w 41"/>
                <a:gd name="T11" fmla="*/ 4 h 129"/>
                <a:gd name="T12" fmla="*/ 1 w 41"/>
                <a:gd name="T13" fmla="*/ 4 h 129"/>
                <a:gd name="T14" fmla="*/ 0 60000 65536"/>
                <a:gd name="T15" fmla="*/ 0 60000 65536"/>
                <a:gd name="T16" fmla="*/ 0 60000 65536"/>
                <a:gd name="T17" fmla="*/ 0 60000 65536"/>
                <a:gd name="T18" fmla="*/ 0 60000 65536"/>
                <a:gd name="T19" fmla="*/ 0 60000 65536"/>
                <a:gd name="T20" fmla="*/ 0 60000 65536"/>
                <a:gd name="T21" fmla="*/ 0 w 41"/>
                <a:gd name="T22" fmla="*/ 0 h 129"/>
                <a:gd name="T23" fmla="*/ 41 w 41"/>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29">
                  <a:moveTo>
                    <a:pt x="41" y="128"/>
                  </a:moveTo>
                  <a:lnTo>
                    <a:pt x="41" y="127"/>
                  </a:lnTo>
                  <a:lnTo>
                    <a:pt x="21" y="0"/>
                  </a:lnTo>
                  <a:lnTo>
                    <a:pt x="0" y="2"/>
                  </a:lnTo>
                  <a:lnTo>
                    <a:pt x="20" y="129"/>
                  </a:lnTo>
                  <a:lnTo>
                    <a:pt x="20" y="128"/>
                  </a:lnTo>
                  <a:lnTo>
                    <a:pt x="41"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6" name="Freeform 786"/>
            <p:cNvSpPr>
              <a:spLocks/>
            </p:cNvSpPr>
            <p:nvPr/>
          </p:nvSpPr>
          <p:spPr bwMode="auto">
            <a:xfrm>
              <a:off x="1436" y="3531"/>
              <a:ext cx="10" cy="56"/>
            </a:xfrm>
            <a:custGeom>
              <a:avLst/>
              <a:gdLst>
                <a:gd name="T0" fmla="*/ 0 w 21"/>
                <a:gd name="T1" fmla="*/ 4 h 110"/>
                <a:gd name="T2" fmla="*/ 0 w 21"/>
                <a:gd name="T3" fmla="*/ 4 h 110"/>
                <a:gd name="T4" fmla="*/ 0 w 21"/>
                <a:gd name="T5" fmla="*/ 0 h 110"/>
                <a:gd name="T6" fmla="*/ 0 w 21"/>
                <a:gd name="T7" fmla="*/ 0 h 110"/>
                <a:gd name="T8" fmla="*/ 0 w 21"/>
                <a:gd name="T9" fmla="*/ 4 h 110"/>
                <a:gd name="T10" fmla="*/ 0 w 21"/>
                <a:gd name="T11" fmla="*/ 4 h 110"/>
                <a:gd name="T12" fmla="*/ 0 w 21"/>
                <a:gd name="T13" fmla="*/ 4 h 110"/>
                <a:gd name="T14" fmla="*/ 0 w 21"/>
                <a:gd name="T15" fmla="*/ 4 h 110"/>
                <a:gd name="T16" fmla="*/ 0 w 21"/>
                <a:gd name="T17" fmla="*/ 4 h 110"/>
                <a:gd name="T18" fmla="*/ 0 w 21"/>
                <a:gd name="T19" fmla="*/ 4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10"/>
                <a:gd name="T32" fmla="*/ 21 w 2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10">
                  <a:moveTo>
                    <a:pt x="21" y="110"/>
                  </a:moveTo>
                  <a:lnTo>
                    <a:pt x="21" y="108"/>
                  </a:lnTo>
                  <a:lnTo>
                    <a:pt x="21" y="0"/>
                  </a:lnTo>
                  <a:lnTo>
                    <a:pt x="0" y="0"/>
                  </a:lnTo>
                  <a:lnTo>
                    <a:pt x="0" y="108"/>
                  </a:lnTo>
                  <a:lnTo>
                    <a:pt x="0" y="106"/>
                  </a:lnTo>
                  <a:lnTo>
                    <a:pt x="21" y="110"/>
                  </a:lnTo>
                  <a:lnTo>
                    <a:pt x="21" y="109"/>
                  </a:lnTo>
                  <a:lnTo>
                    <a:pt x="21" y="108"/>
                  </a:lnTo>
                  <a:lnTo>
                    <a:pt x="21"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7" name="Freeform 787"/>
            <p:cNvSpPr>
              <a:spLocks/>
            </p:cNvSpPr>
            <p:nvPr/>
          </p:nvSpPr>
          <p:spPr bwMode="auto">
            <a:xfrm>
              <a:off x="1436" y="3584"/>
              <a:ext cx="10" cy="3"/>
            </a:xfrm>
            <a:custGeom>
              <a:avLst/>
              <a:gdLst>
                <a:gd name="T0" fmla="*/ 0 w 21"/>
                <a:gd name="T1" fmla="*/ 2 h 4"/>
                <a:gd name="T2" fmla="*/ 0 w 21"/>
                <a:gd name="T3" fmla="*/ 2 h 4"/>
                <a:gd name="T4" fmla="*/ 0 w 21"/>
                <a:gd name="T5" fmla="*/ 2 h 4"/>
                <a:gd name="T6" fmla="*/ 0 w 21"/>
                <a:gd name="T7" fmla="*/ 2 h 4"/>
                <a:gd name="T8" fmla="*/ 0 w 21"/>
                <a:gd name="T9" fmla="*/ 2 h 4"/>
                <a:gd name="T10" fmla="*/ 0 w 21"/>
                <a:gd name="T11" fmla="*/ 0 h 4"/>
                <a:gd name="T12" fmla="*/ 0 w 21"/>
                <a:gd name="T13" fmla="*/ 2 h 4"/>
                <a:gd name="T14" fmla="*/ 0 w 21"/>
                <a:gd name="T15" fmla="*/ 2 h 4"/>
                <a:gd name="T16" fmla="*/ 0 w 21"/>
                <a:gd name="T17" fmla="*/ 2 h 4"/>
                <a:gd name="T18" fmla="*/ 0 w 21"/>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
                <a:gd name="T32" fmla="*/ 21 w 2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
                  <a:moveTo>
                    <a:pt x="21" y="4"/>
                  </a:moveTo>
                  <a:lnTo>
                    <a:pt x="10" y="2"/>
                  </a:lnTo>
                  <a:lnTo>
                    <a:pt x="0" y="0"/>
                  </a:lnTo>
                  <a:lnTo>
                    <a:pt x="21" y="4"/>
                  </a:lnTo>
                  <a:lnTo>
                    <a:pt x="21" y="3"/>
                  </a:lnTo>
                  <a:lnTo>
                    <a:pt x="21" y="2"/>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8" name="Freeform 788"/>
            <p:cNvSpPr>
              <a:spLocks/>
            </p:cNvSpPr>
            <p:nvPr/>
          </p:nvSpPr>
          <p:spPr bwMode="auto">
            <a:xfrm>
              <a:off x="1426" y="3584"/>
              <a:ext cx="20" cy="45"/>
            </a:xfrm>
            <a:custGeom>
              <a:avLst/>
              <a:gdLst>
                <a:gd name="T0" fmla="*/ 0 w 41"/>
                <a:gd name="T1" fmla="*/ 3 h 88"/>
                <a:gd name="T2" fmla="*/ 0 w 41"/>
                <a:gd name="T3" fmla="*/ 3 h 88"/>
                <a:gd name="T4" fmla="*/ 1 w 41"/>
                <a:gd name="T5" fmla="*/ 1 h 88"/>
                <a:gd name="T6" fmla="*/ 0 w 41"/>
                <a:gd name="T7" fmla="*/ 0 h 88"/>
                <a:gd name="T8" fmla="*/ 0 w 41"/>
                <a:gd name="T9" fmla="*/ 3 h 88"/>
                <a:gd name="T10" fmla="*/ 0 w 41"/>
                <a:gd name="T11" fmla="*/ 3 h 88"/>
                <a:gd name="T12" fmla="*/ 0 w 41"/>
                <a:gd name="T13" fmla="*/ 3 h 88"/>
                <a:gd name="T14" fmla="*/ 0 60000 65536"/>
                <a:gd name="T15" fmla="*/ 0 60000 65536"/>
                <a:gd name="T16" fmla="*/ 0 60000 65536"/>
                <a:gd name="T17" fmla="*/ 0 60000 65536"/>
                <a:gd name="T18" fmla="*/ 0 60000 65536"/>
                <a:gd name="T19" fmla="*/ 0 60000 65536"/>
                <a:gd name="T20" fmla="*/ 0 60000 65536"/>
                <a:gd name="T21" fmla="*/ 0 w 41"/>
                <a:gd name="T22" fmla="*/ 0 h 88"/>
                <a:gd name="T23" fmla="*/ 41 w 41"/>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88">
                  <a:moveTo>
                    <a:pt x="21" y="88"/>
                  </a:moveTo>
                  <a:lnTo>
                    <a:pt x="21" y="87"/>
                  </a:lnTo>
                  <a:lnTo>
                    <a:pt x="41" y="4"/>
                  </a:lnTo>
                  <a:lnTo>
                    <a:pt x="20" y="0"/>
                  </a:lnTo>
                  <a:lnTo>
                    <a:pt x="0" y="83"/>
                  </a:lnTo>
                  <a:lnTo>
                    <a:pt x="0" y="82"/>
                  </a:lnTo>
                  <a:lnTo>
                    <a:pt x="21"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09" name="Freeform 789"/>
            <p:cNvSpPr>
              <a:spLocks/>
            </p:cNvSpPr>
            <p:nvPr/>
          </p:nvSpPr>
          <p:spPr bwMode="auto">
            <a:xfrm>
              <a:off x="1404" y="3625"/>
              <a:ext cx="33" cy="59"/>
            </a:xfrm>
            <a:custGeom>
              <a:avLst/>
              <a:gdLst>
                <a:gd name="T0" fmla="*/ 1 w 64"/>
                <a:gd name="T1" fmla="*/ 4 h 117"/>
                <a:gd name="T2" fmla="*/ 1 w 64"/>
                <a:gd name="T3" fmla="*/ 4 h 117"/>
                <a:gd name="T4" fmla="*/ 3 w 64"/>
                <a:gd name="T5" fmla="*/ 1 h 117"/>
                <a:gd name="T6" fmla="*/ 2 w 64"/>
                <a:gd name="T7" fmla="*/ 0 h 117"/>
                <a:gd name="T8" fmla="*/ 0 w 64"/>
                <a:gd name="T9" fmla="*/ 4 h 117"/>
                <a:gd name="T10" fmla="*/ 1 w 64"/>
                <a:gd name="T11" fmla="*/ 4 h 117"/>
                <a:gd name="T12" fmla="*/ 1 w 64"/>
                <a:gd name="T13" fmla="*/ 4 h 117"/>
                <a:gd name="T14" fmla="*/ 1 w 64"/>
                <a:gd name="T15" fmla="*/ 4 h 117"/>
                <a:gd name="T16" fmla="*/ 1 w 64"/>
                <a:gd name="T17" fmla="*/ 4 h 117"/>
                <a:gd name="T18" fmla="*/ 1 w 64"/>
                <a:gd name="T19" fmla="*/ 4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17"/>
                <a:gd name="T32" fmla="*/ 64 w 64"/>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17">
                  <a:moveTo>
                    <a:pt x="17" y="117"/>
                  </a:moveTo>
                  <a:lnTo>
                    <a:pt x="20" y="114"/>
                  </a:lnTo>
                  <a:lnTo>
                    <a:pt x="64" y="6"/>
                  </a:lnTo>
                  <a:lnTo>
                    <a:pt x="43" y="0"/>
                  </a:lnTo>
                  <a:lnTo>
                    <a:pt x="0" y="107"/>
                  </a:lnTo>
                  <a:lnTo>
                    <a:pt x="3" y="103"/>
                  </a:lnTo>
                  <a:lnTo>
                    <a:pt x="17" y="117"/>
                  </a:lnTo>
                  <a:lnTo>
                    <a:pt x="19" y="116"/>
                  </a:lnTo>
                  <a:lnTo>
                    <a:pt x="20" y="114"/>
                  </a:lnTo>
                  <a:lnTo>
                    <a:pt x="17"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0" name="Freeform 790"/>
            <p:cNvSpPr>
              <a:spLocks/>
            </p:cNvSpPr>
            <p:nvPr/>
          </p:nvSpPr>
          <p:spPr bwMode="auto">
            <a:xfrm>
              <a:off x="1365" y="3677"/>
              <a:ext cx="48" cy="50"/>
            </a:xfrm>
            <a:custGeom>
              <a:avLst/>
              <a:gdLst>
                <a:gd name="T0" fmla="*/ 1 w 96"/>
                <a:gd name="T1" fmla="*/ 4 h 99"/>
                <a:gd name="T2" fmla="*/ 1 w 96"/>
                <a:gd name="T3" fmla="*/ 4 h 99"/>
                <a:gd name="T4" fmla="*/ 3 w 96"/>
                <a:gd name="T5" fmla="*/ 1 h 99"/>
                <a:gd name="T6" fmla="*/ 3 w 96"/>
                <a:gd name="T7" fmla="*/ 0 h 99"/>
                <a:gd name="T8" fmla="*/ 0 w 96"/>
                <a:gd name="T9" fmla="*/ 3 h 99"/>
                <a:gd name="T10" fmla="*/ 1 w 96"/>
                <a:gd name="T11" fmla="*/ 3 h 99"/>
                <a:gd name="T12" fmla="*/ 1 w 96"/>
                <a:gd name="T13" fmla="*/ 4 h 99"/>
                <a:gd name="T14" fmla="*/ 1 w 96"/>
                <a:gd name="T15" fmla="*/ 4 h 99"/>
                <a:gd name="T16" fmla="*/ 1 w 96"/>
                <a:gd name="T17" fmla="*/ 4 h 99"/>
                <a:gd name="T18" fmla="*/ 1 w 96"/>
                <a:gd name="T19" fmla="*/ 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99"/>
                <a:gd name="T32" fmla="*/ 96 w 9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99">
                  <a:moveTo>
                    <a:pt x="13" y="99"/>
                  </a:moveTo>
                  <a:lnTo>
                    <a:pt x="14" y="97"/>
                  </a:lnTo>
                  <a:lnTo>
                    <a:pt x="96" y="14"/>
                  </a:lnTo>
                  <a:lnTo>
                    <a:pt x="82" y="0"/>
                  </a:lnTo>
                  <a:lnTo>
                    <a:pt x="0" y="83"/>
                  </a:lnTo>
                  <a:lnTo>
                    <a:pt x="1" y="81"/>
                  </a:lnTo>
                  <a:lnTo>
                    <a:pt x="13" y="99"/>
                  </a:lnTo>
                  <a:lnTo>
                    <a:pt x="14" y="98"/>
                  </a:lnTo>
                  <a:lnTo>
                    <a:pt x="14" y="97"/>
                  </a:lnTo>
                  <a:lnTo>
                    <a:pt x="13"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1" name="Freeform 791"/>
            <p:cNvSpPr>
              <a:spLocks/>
            </p:cNvSpPr>
            <p:nvPr/>
          </p:nvSpPr>
          <p:spPr bwMode="auto">
            <a:xfrm>
              <a:off x="1366" y="3717"/>
              <a:ext cx="6" cy="10"/>
            </a:xfrm>
            <a:custGeom>
              <a:avLst/>
              <a:gdLst>
                <a:gd name="T0" fmla="*/ 0 w 13"/>
                <a:gd name="T1" fmla="*/ 1 h 18"/>
                <a:gd name="T2" fmla="*/ 0 w 13"/>
                <a:gd name="T3" fmla="*/ 1 h 18"/>
                <a:gd name="T4" fmla="*/ 0 w 13"/>
                <a:gd name="T5" fmla="*/ 1 h 18"/>
                <a:gd name="T6" fmla="*/ 0 w 13"/>
                <a:gd name="T7" fmla="*/ 1 h 18"/>
                <a:gd name="T8" fmla="*/ 0 w 13"/>
                <a:gd name="T9" fmla="*/ 1 h 18"/>
                <a:gd name="T10" fmla="*/ 0 w 13"/>
                <a:gd name="T11" fmla="*/ 0 h 18"/>
                <a:gd name="T12" fmla="*/ 0 w 13"/>
                <a:gd name="T13" fmla="*/ 1 h 18"/>
                <a:gd name="T14" fmla="*/ 0 w 13"/>
                <a:gd name="T15" fmla="*/ 1 h 18"/>
                <a:gd name="T16" fmla="*/ 0 w 13"/>
                <a:gd name="T17" fmla="*/ 1 h 18"/>
                <a:gd name="T18" fmla="*/ 0 w 13"/>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8"/>
                <a:gd name="T32" fmla="*/ 13 w 13"/>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8">
                  <a:moveTo>
                    <a:pt x="12" y="18"/>
                  </a:moveTo>
                  <a:lnTo>
                    <a:pt x="6" y="9"/>
                  </a:lnTo>
                  <a:lnTo>
                    <a:pt x="0" y="0"/>
                  </a:lnTo>
                  <a:lnTo>
                    <a:pt x="12" y="18"/>
                  </a:lnTo>
                  <a:lnTo>
                    <a:pt x="13" y="17"/>
                  </a:lnTo>
                  <a:lnTo>
                    <a:pt x="13" y="16"/>
                  </a:lnTo>
                  <a:lnTo>
                    <a:pt x="1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2" name="Freeform 792"/>
            <p:cNvSpPr>
              <a:spLocks/>
            </p:cNvSpPr>
            <p:nvPr/>
          </p:nvSpPr>
          <p:spPr bwMode="auto">
            <a:xfrm>
              <a:off x="1312" y="3717"/>
              <a:ext cx="59" cy="42"/>
            </a:xfrm>
            <a:custGeom>
              <a:avLst/>
              <a:gdLst>
                <a:gd name="T0" fmla="*/ 0 w 120"/>
                <a:gd name="T1" fmla="*/ 3 h 83"/>
                <a:gd name="T2" fmla="*/ 0 w 120"/>
                <a:gd name="T3" fmla="*/ 3 h 83"/>
                <a:gd name="T4" fmla="*/ 3 w 120"/>
                <a:gd name="T5" fmla="*/ 1 h 83"/>
                <a:gd name="T6" fmla="*/ 3 w 120"/>
                <a:gd name="T7" fmla="*/ 0 h 83"/>
                <a:gd name="T8" fmla="*/ 0 w 120"/>
                <a:gd name="T9" fmla="*/ 2 h 83"/>
                <a:gd name="T10" fmla="*/ 0 w 120"/>
                <a:gd name="T11" fmla="*/ 2 h 83"/>
                <a:gd name="T12" fmla="*/ 0 w 120"/>
                <a:gd name="T13" fmla="*/ 3 h 83"/>
                <a:gd name="T14" fmla="*/ 0 w 120"/>
                <a:gd name="T15" fmla="*/ 3 h 83"/>
                <a:gd name="T16" fmla="*/ 0 w 120"/>
                <a:gd name="T17" fmla="*/ 3 h 83"/>
                <a:gd name="T18" fmla="*/ 0 w 120"/>
                <a:gd name="T19" fmla="*/ 3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83"/>
                <a:gd name="T32" fmla="*/ 120 w 12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83">
                  <a:moveTo>
                    <a:pt x="9" y="83"/>
                  </a:moveTo>
                  <a:lnTo>
                    <a:pt x="12" y="82"/>
                  </a:lnTo>
                  <a:lnTo>
                    <a:pt x="120" y="18"/>
                  </a:lnTo>
                  <a:lnTo>
                    <a:pt x="108" y="0"/>
                  </a:lnTo>
                  <a:lnTo>
                    <a:pt x="0" y="63"/>
                  </a:lnTo>
                  <a:lnTo>
                    <a:pt x="2" y="62"/>
                  </a:lnTo>
                  <a:lnTo>
                    <a:pt x="9" y="83"/>
                  </a:lnTo>
                  <a:lnTo>
                    <a:pt x="10" y="82"/>
                  </a:lnTo>
                  <a:lnTo>
                    <a:pt x="12" y="82"/>
                  </a:lnTo>
                  <a:lnTo>
                    <a:pt x="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3" name="Freeform 793"/>
            <p:cNvSpPr>
              <a:spLocks/>
            </p:cNvSpPr>
            <p:nvPr/>
          </p:nvSpPr>
          <p:spPr bwMode="auto">
            <a:xfrm>
              <a:off x="1230" y="3749"/>
              <a:ext cx="86" cy="42"/>
            </a:xfrm>
            <a:custGeom>
              <a:avLst/>
              <a:gdLst>
                <a:gd name="T0" fmla="*/ 1 w 172"/>
                <a:gd name="T1" fmla="*/ 2 h 85"/>
                <a:gd name="T2" fmla="*/ 1 w 172"/>
                <a:gd name="T3" fmla="*/ 2 h 85"/>
                <a:gd name="T4" fmla="*/ 6 w 172"/>
                <a:gd name="T5" fmla="*/ 0 h 85"/>
                <a:gd name="T6" fmla="*/ 6 w 172"/>
                <a:gd name="T7" fmla="*/ 0 h 85"/>
                <a:gd name="T8" fmla="*/ 0 w 172"/>
                <a:gd name="T9" fmla="*/ 2 h 85"/>
                <a:gd name="T10" fmla="*/ 1 w 172"/>
                <a:gd name="T11" fmla="*/ 2 h 85"/>
                <a:gd name="T12" fmla="*/ 1 w 172"/>
                <a:gd name="T13" fmla="*/ 2 h 85"/>
                <a:gd name="T14" fmla="*/ 1 w 172"/>
                <a:gd name="T15" fmla="*/ 2 h 85"/>
                <a:gd name="T16" fmla="*/ 1 w 172"/>
                <a:gd name="T17" fmla="*/ 2 h 85"/>
                <a:gd name="T18" fmla="*/ 1 w 172"/>
                <a:gd name="T19" fmla="*/ 2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85"/>
                <a:gd name="T32" fmla="*/ 172 w 17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85">
                  <a:moveTo>
                    <a:pt x="4" y="85"/>
                  </a:moveTo>
                  <a:lnTo>
                    <a:pt x="6" y="85"/>
                  </a:lnTo>
                  <a:lnTo>
                    <a:pt x="172" y="21"/>
                  </a:lnTo>
                  <a:lnTo>
                    <a:pt x="165" y="0"/>
                  </a:lnTo>
                  <a:lnTo>
                    <a:pt x="0" y="65"/>
                  </a:lnTo>
                  <a:lnTo>
                    <a:pt x="2" y="65"/>
                  </a:lnTo>
                  <a:lnTo>
                    <a:pt x="4" y="85"/>
                  </a:lnTo>
                  <a:lnTo>
                    <a:pt x="5" y="85"/>
                  </a:lnTo>
                  <a:lnTo>
                    <a:pt x="6" y="85"/>
                  </a:lnTo>
                  <a:lnTo>
                    <a:pt x="4"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4" name="Freeform 794"/>
            <p:cNvSpPr>
              <a:spLocks/>
            </p:cNvSpPr>
            <p:nvPr/>
          </p:nvSpPr>
          <p:spPr bwMode="auto">
            <a:xfrm>
              <a:off x="1144" y="3781"/>
              <a:ext cx="88" cy="19"/>
            </a:xfrm>
            <a:custGeom>
              <a:avLst/>
              <a:gdLst>
                <a:gd name="T0" fmla="*/ 1 w 175"/>
                <a:gd name="T1" fmla="*/ 1 h 39"/>
                <a:gd name="T2" fmla="*/ 1 w 175"/>
                <a:gd name="T3" fmla="*/ 1 h 39"/>
                <a:gd name="T4" fmla="*/ 6 w 175"/>
                <a:gd name="T5" fmla="*/ 0 h 39"/>
                <a:gd name="T6" fmla="*/ 6 w 175"/>
                <a:gd name="T7" fmla="*/ 0 h 39"/>
                <a:gd name="T8" fmla="*/ 1 w 175"/>
                <a:gd name="T9" fmla="*/ 0 h 39"/>
                <a:gd name="T10" fmla="*/ 1 w 175"/>
                <a:gd name="T11" fmla="*/ 0 h 39"/>
                <a:gd name="T12" fmla="*/ 0 w 175"/>
                <a:gd name="T13" fmla="*/ 1 h 39"/>
                <a:gd name="T14" fmla="*/ 1 w 175"/>
                <a:gd name="T15" fmla="*/ 1 h 39"/>
                <a:gd name="T16" fmla="*/ 1 w 175"/>
                <a:gd name="T17" fmla="*/ 1 h 39"/>
                <a:gd name="T18" fmla="*/ 1 w 175"/>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9"/>
                <a:gd name="T32" fmla="*/ 175 w 17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9">
                  <a:moveTo>
                    <a:pt x="1" y="39"/>
                  </a:moveTo>
                  <a:lnTo>
                    <a:pt x="3" y="39"/>
                  </a:lnTo>
                  <a:lnTo>
                    <a:pt x="175" y="20"/>
                  </a:lnTo>
                  <a:lnTo>
                    <a:pt x="173" y="0"/>
                  </a:lnTo>
                  <a:lnTo>
                    <a:pt x="1" y="18"/>
                  </a:lnTo>
                  <a:lnTo>
                    <a:pt x="3" y="18"/>
                  </a:lnTo>
                  <a:lnTo>
                    <a:pt x="0" y="39"/>
                  </a:lnTo>
                  <a:lnTo>
                    <a:pt x="2" y="39"/>
                  </a:lnTo>
                  <a:lnTo>
                    <a:pt x="3" y="39"/>
                  </a:lnTo>
                  <a:lnTo>
                    <a:pt x="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5" name="Freeform 795"/>
            <p:cNvSpPr>
              <a:spLocks/>
            </p:cNvSpPr>
            <p:nvPr/>
          </p:nvSpPr>
          <p:spPr bwMode="auto">
            <a:xfrm>
              <a:off x="1144" y="3790"/>
              <a:ext cx="2" cy="10"/>
            </a:xfrm>
            <a:custGeom>
              <a:avLst/>
              <a:gdLst>
                <a:gd name="T0" fmla="*/ 1 w 3"/>
                <a:gd name="T1" fmla="*/ 0 h 21"/>
                <a:gd name="T2" fmla="*/ 1 w 3"/>
                <a:gd name="T3" fmla="*/ 0 h 21"/>
                <a:gd name="T4" fmla="*/ 1 w 3"/>
                <a:gd name="T5" fmla="*/ 0 h 21"/>
                <a:gd name="T6" fmla="*/ 1 w 3"/>
                <a:gd name="T7" fmla="*/ 0 h 21"/>
                <a:gd name="T8" fmla="*/ 1 w 3"/>
                <a:gd name="T9" fmla="*/ 0 h 21"/>
                <a:gd name="T10" fmla="*/ 1 w 3"/>
                <a:gd name="T11" fmla="*/ 0 h 21"/>
                <a:gd name="T12" fmla="*/ 0 w 3"/>
                <a:gd name="T13" fmla="*/ 0 h 21"/>
                <a:gd name="T14" fmla="*/ 1 w 3"/>
                <a:gd name="T15" fmla="*/ 0 h 21"/>
                <a:gd name="T16" fmla="*/ 1 w 3"/>
                <a:gd name="T17" fmla="*/ 0 h 21"/>
                <a:gd name="T18" fmla="*/ 1 w 3"/>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1"/>
                <a:gd name="T32" fmla="*/ 3 w 3"/>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1">
                  <a:moveTo>
                    <a:pt x="1" y="21"/>
                  </a:moveTo>
                  <a:lnTo>
                    <a:pt x="2" y="10"/>
                  </a:lnTo>
                  <a:lnTo>
                    <a:pt x="3" y="0"/>
                  </a:lnTo>
                  <a:lnTo>
                    <a:pt x="0" y="21"/>
                  </a:lnTo>
                  <a:lnTo>
                    <a:pt x="2" y="21"/>
                  </a:lnTo>
                  <a:lnTo>
                    <a:pt x="3" y="21"/>
                  </a:lnTo>
                  <a:lnTo>
                    <a:pt x="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6" name="Freeform 796"/>
            <p:cNvSpPr>
              <a:spLocks/>
            </p:cNvSpPr>
            <p:nvPr/>
          </p:nvSpPr>
          <p:spPr bwMode="auto">
            <a:xfrm>
              <a:off x="1080" y="3781"/>
              <a:ext cx="66" cy="19"/>
            </a:xfrm>
            <a:custGeom>
              <a:avLst/>
              <a:gdLst>
                <a:gd name="T0" fmla="*/ 0 w 132"/>
                <a:gd name="T1" fmla="*/ 0 h 39"/>
                <a:gd name="T2" fmla="*/ 1 w 132"/>
                <a:gd name="T3" fmla="*/ 0 h 39"/>
                <a:gd name="T4" fmla="*/ 5 w 132"/>
                <a:gd name="T5" fmla="*/ 1 h 39"/>
                <a:gd name="T6" fmla="*/ 5 w 132"/>
                <a:gd name="T7" fmla="*/ 0 h 39"/>
                <a:gd name="T8" fmla="*/ 1 w 132"/>
                <a:gd name="T9" fmla="*/ 0 h 39"/>
                <a:gd name="T10" fmla="*/ 1 w 132"/>
                <a:gd name="T11" fmla="*/ 0 h 39"/>
                <a:gd name="T12" fmla="*/ 0 w 132"/>
                <a:gd name="T13" fmla="*/ 0 h 39"/>
                <a:gd name="T14" fmla="*/ 1 w 132"/>
                <a:gd name="T15" fmla="*/ 0 h 39"/>
                <a:gd name="T16" fmla="*/ 1 w 132"/>
                <a:gd name="T17" fmla="*/ 0 h 39"/>
                <a:gd name="T18" fmla="*/ 0 w 132"/>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39"/>
                <a:gd name="T32" fmla="*/ 132 w 132"/>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39">
                  <a:moveTo>
                    <a:pt x="0" y="19"/>
                  </a:moveTo>
                  <a:lnTo>
                    <a:pt x="3" y="20"/>
                  </a:lnTo>
                  <a:lnTo>
                    <a:pt x="130" y="39"/>
                  </a:lnTo>
                  <a:lnTo>
                    <a:pt x="132" y="18"/>
                  </a:lnTo>
                  <a:lnTo>
                    <a:pt x="6" y="0"/>
                  </a:lnTo>
                  <a:lnTo>
                    <a:pt x="9" y="1"/>
                  </a:lnTo>
                  <a:lnTo>
                    <a:pt x="0" y="19"/>
                  </a:lnTo>
                  <a:lnTo>
                    <a:pt x="1" y="20"/>
                  </a:lnTo>
                  <a:lnTo>
                    <a:pt x="2" y="2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7" name="Freeform 797"/>
            <p:cNvSpPr>
              <a:spLocks/>
            </p:cNvSpPr>
            <p:nvPr/>
          </p:nvSpPr>
          <p:spPr bwMode="auto">
            <a:xfrm>
              <a:off x="1015" y="3749"/>
              <a:ext cx="70" cy="42"/>
            </a:xfrm>
            <a:custGeom>
              <a:avLst/>
              <a:gdLst>
                <a:gd name="T0" fmla="*/ 0 w 138"/>
                <a:gd name="T1" fmla="*/ 1 h 83"/>
                <a:gd name="T2" fmla="*/ 1 w 138"/>
                <a:gd name="T3" fmla="*/ 1 h 83"/>
                <a:gd name="T4" fmla="*/ 5 w 138"/>
                <a:gd name="T5" fmla="*/ 3 h 83"/>
                <a:gd name="T6" fmla="*/ 5 w 138"/>
                <a:gd name="T7" fmla="*/ 3 h 83"/>
                <a:gd name="T8" fmla="*/ 1 w 138"/>
                <a:gd name="T9" fmla="*/ 0 h 83"/>
                <a:gd name="T10" fmla="*/ 1 w 138"/>
                <a:gd name="T11" fmla="*/ 0 h 83"/>
                <a:gd name="T12" fmla="*/ 0 w 138"/>
                <a:gd name="T13" fmla="*/ 1 h 83"/>
                <a:gd name="T14" fmla="*/ 0 60000 65536"/>
                <a:gd name="T15" fmla="*/ 0 60000 65536"/>
                <a:gd name="T16" fmla="*/ 0 60000 65536"/>
                <a:gd name="T17" fmla="*/ 0 60000 65536"/>
                <a:gd name="T18" fmla="*/ 0 60000 65536"/>
                <a:gd name="T19" fmla="*/ 0 60000 65536"/>
                <a:gd name="T20" fmla="*/ 0 60000 65536"/>
                <a:gd name="T21" fmla="*/ 0 w 138"/>
                <a:gd name="T22" fmla="*/ 0 h 83"/>
                <a:gd name="T23" fmla="*/ 138 w 138"/>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83">
                  <a:moveTo>
                    <a:pt x="0" y="19"/>
                  </a:moveTo>
                  <a:lnTo>
                    <a:pt x="1" y="19"/>
                  </a:lnTo>
                  <a:lnTo>
                    <a:pt x="129" y="83"/>
                  </a:lnTo>
                  <a:lnTo>
                    <a:pt x="138" y="65"/>
                  </a:lnTo>
                  <a:lnTo>
                    <a:pt x="10" y="0"/>
                  </a:lnTo>
                  <a:lnTo>
                    <a:pt x="11"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8" name="Freeform 798"/>
            <p:cNvSpPr>
              <a:spLocks/>
            </p:cNvSpPr>
            <p:nvPr/>
          </p:nvSpPr>
          <p:spPr bwMode="auto">
            <a:xfrm>
              <a:off x="961" y="3717"/>
              <a:ext cx="60" cy="41"/>
            </a:xfrm>
            <a:custGeom>
              <a:avLst/>
              <a:gdLst>
                <a:gd name="T0" fmla="*/ 0 w 121"/>
                <a:gd name="T1" fmla="*/ 1 h 82"/>
                <a:gd name="T2" fmla="*/ 0 w 121"/>
                <a:gd name="T3" fmla="*/ 1 h 82"/>
                <a:gd name="T4" fmla="*/ 3 w 121"/>
                <a:gd name="T5" fmla="*/ 3 h 82"/>
                <a:gd name="T6" fmla="*/ 3 w 121"/>
                <a:gd name="T7" fmla="*/ 2 h 82"/>
                <a:gd name="T8" fmla="*/ 0 w 121"/>
                <a:gd name="T9" fmla="*/ 0 h 82"/>
                <a:gd name="T10" fmla="*/ 0 w 121"/>
                <a:gd name="T11" fmla="*/ 1 h 82"/>
                <a:gd name="T12" fmla="*/ 0 w 121"/>
                <a:gd name="T13" fmla="*/ 1 h 82"/>
                <a:gd name="T14" fmla="*/ 0 w 121"/>
                <a:gd name="T15" fmla="*/ 1 h 82"/>
                <a:gd name="T16" fmla="*/ 0 w 121"/>
                <a:gd name="T17" fmla="*/ 1 h 82"/>
                <a:gd name="T18" fmla="*/ 0 w 121"/>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82"/>
                <a:gd name="T32" fmla="*/ 121 w 121"/>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82">
                  <a:moveTo>
                    <a:pt x="0" y="16"/>
                  </a:moveTo>
                  <a:lnTo>
                    <a:pt x="2" y="18"/>
                  </a:lnTo>
                  <a:lnTo>
                    <a:pt x="110" y="82"/>
                  </a:lnTo>
                  <a:lnTo>
                    <a:pt x="121" y="63"/>
                  </a:lnTo>
                  <a:lnTo>
                    <a:pt x="13" y="0"/>
                  </a:lnTo>
                  <a:lnTo>
                    <a:pt x="14" y="2"/>
                  </a:lnTo>
                  <a:lnTo>
                    <a:pt x="0" y="16"/>
                  </a:lnTo>
                  <a:lnTo>
                    <a:pt x="0" y="17"/>
                  </a:lnTo>
                  <a:lnTo>
                    <a:pt x="2" y="1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19" name="Freeform 799"/>
            <p:cNvSpPr>
              <a:spLocks/>
            </p:cNvSpPr>
            <p:nvPr/>
          </p:nvSpPr>
          <p:spPr bwMode="auto">
            <a:xfrm>
              <a:off x="961" y="3719"/>
              <a:ext cx="7" cy="8"/>
            </a:xfrm>
            <a:custGeom>
              <a:avLst/>
              <a:gdLst>
                <a:gd name="T0" fmla="*/ 0 w 14"/>
                <a:gd name="T1" fmla="*/ 1 h 16"/>
                <a:gd name="T2" fmla="*/ 1 w 14"/>
                <a:gd name="T3" fmla="*/ 1 h 16"/>
                <a:gd name="T4" fmla="*/ 1 w 14"/>
                <a:gd name="T5" fmla="*/ 1 h 16"/>
                <a:gd name="T6" fmla="*/ 1 w 14"/>
                <a:gd name="T7" fmla="*/ 1 h 16"/>
                <a:gd name="T8" fmla="*/ 1 w 14"/>
                <a:gd name="T9" fmla="*/ 1 h 16"/>
                <a:gd name="T10" fmla="*/ 1 w 14"/>
                <a:gd name="T11" fmla="*/ 0 h 16"/>
                <a:gd name="T12" fmla="*/ 0 w 14"/>
                <a:gd name="T13" fmla="*/ 1 h 16"/>
                <a:gd name="T14" fmla="*/ 0 w 14"/>
                <a:gd name="T15" fmla="*/ 1 h 16"/>
                <a:gd name="T16" fmla="*/ 1 w 14"/>
                <a:gd name="T17" fmla="*/ 1 h 16"/>
                <a:gd name="T18" fmla="*/ 0 w 14"/>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0" y="14"/>
                  </a:moveTo>
                  <a:lnTo>
                    <a:pt x="7" y="7"/>
                  </a:lnTo>
                  <a:lnTo>
                    <a:pt x="14" y="0"/>
                  </a:lnTo>
                  <a:lnTo>
                    <a:pt x="0" y="14"/>
                  </a:lnTo>
                  <a:lnTo>
                    <a:pt x="0" y="15"/>
                  </a:lnTo>
                  <a:lnTo>
                    <a:pt x="2" y="16"/>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0" name="Freeform 800"/>
            <p:cNvSpPr>
              <a:spLocks/>
            </p:cNvSpPr>
            <p:nvPr/>
          </p:nvSpPr>
          <p:spPr bwMode="auto">
            <a:xfrm>
              <a:off x="919" y="3677"/>
              <a:ext cx="49" cy="49"/>
            </a:xfrm>
            <a:custGeom>
              <a:avLst/>
              <a:gdLst>
                <a:gd name="T0" fmla="*/ 0 w 98"/>
                <a:gd name="T1" fmla="*/ 1 h 97"/>
                <a:gd name="T2" fmla="*/ 1 w 98"/>
                <a:gd name="T3" fmla="*/ 1 h 97"/>
                <a:gd name="T4" fmla="*/ 3 w 98"/>
                <a:gd name="T5" fmla="*/ 4 h 97"/>
                <a:gd name="T6" fmla="*/ 4 w 98"/>
                <a:gd name="T7" fmla="*/ 3 h 97"/>
                <a:gd name="T8" fmla="*/ 1 w 98"/>
                <a:gd name="T9" fmla="*/ 0 h 97"/>
                <a:gd name="T10" fmla="*/ 1 w 98"/>
                <a:gd name="T11" fmla="*/ 1 h 97"/>
                <a:gd name="T12" fmla="*/ 0 w 98"/>
                <a:gd name="T13" fmla="*/ 1 h 97"/>
                <a:gd name="T14" fmla="*/ 0 w 98"/>
                <a:gd name="T15" fmla="*/ 1 h 97"/>
                <a:gd name="T16" fmla="*/ 1 w 98"/>
                <a:gd name="T17" fmla="*/ 1 h 97"/>
                <a:gd name="T18" fmla="*/ 0 w 98"/>
                <a:gd name="T19" fmla="*/ 1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7"/>
                <a:gd name="T32" fmla="*/ 98 w 9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7">
                  <a:moveTo>
                    <a:pt x="0" y="12"/>
                  </a:moveTo>
                  <a:lnTo>
                    <a:pt x="3" y="14"/>
                  </a:lnTo>
                  <a:lnTo>
                    <a:pt x="84" y="97"/>
                  </a:lnTo>
                  <a:lnTo>
                    <a:pt x="98" y="83"/>
                  </a:lnTo>
                  <a:lnTo>
                    <a:pt x="16" y="0"/>
                  </a:lnTo>
                  <a:lnTo>
                    <a:pt x="19" y="3"/>
                  </a:lnTo>
                  <a:lnTo>
                    <a:pt x="0" y="12"/>
                  </a:lnTo>
                  <a:lnTo>
                    <a:pt x="0" y="13"/>
                  </a:lnTo>
                  <a:lnTo>
                    <a:pt x="3" y="14"/>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1" name="Freeform 801"/>
            <p:cNvSpPr>
              <a:spLocks/>
            </p:cNvSpPr>
            <p:nvPr/>
          </p:nvSpPr>
          <p:spPr bwMode="auto">
            <a:xfrm>
              <a:off x="896" y="3634"/>
              <a:ext cx="32" cy="49"/>
            </a:xfrm>
            <a:custGeom>
              <a:avLst/>
              <a:gdLst>
                <a:gd name="T0" fmla="*/ 0 w 65"/>
                <a:gd name="T1" fmla="*/ 1 h 97"/>
                <a:gd name="T2" fmla="*/ 0 w 65"/>
                <a:gd name="T3" fmla="*/ 1 h 97"/>
                <a:gd name="T4" fmla="*/ 1 w 65"/>
                <a:gd name="T5" fmla="*/ 4 h 97"/>
                <a:gd name="T6" fmla="*/ 2 w 65"/>
                <a:gd name="T7" fmla="*/ 3 h 97"/>
                <a:gd name="T8" fmla="*/ 0 w 65"/>
                <a:gd name="T9" fmla="*/ 0 h 97"/>
                <a:gd name="T10" fmla="*/ 0 w 65"/>
                <a:gd name="T11" fmla="*/ 1 h 97"/>
                <a:gd name="T12" fmla="*/ 0 w 65"/>
                <a:gd name="T13" fmla="*/ 1 h 97"/>
                <a:gd name="T14" fmla="*/ 0 60000 65536"/>
                <a:gd name="T15" fmla="*/ 0 60000 65536"/>
                <a:gd name="T16" fmla="*/ 0 60000 65536"/>
                <a:gd name="T17" fmla="*/ 0 60000 65536"/>
                <a:gd name="T18" fmla="*/ 0 60000 65536"/>
                <a:gd name="T19" fmla="*/ 0 60000 65536"/>
                <a:gd name="T20" fmla="*/ 0 60000 65536"/>
                <a:gd name="T21" fmla="*/ 0 w 65"/>
                <a:gd name="T22" fmla="*/ 0 h 97"/>
                <a:gd name="T23" fmla="*/ 65 w 65"/>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97">
                  <a:moveTo>
                    <a:pt x="0" y="8"/>
                  </a:moveTo>
                  <a:lnTo>
                    <a:pt x="1" y="9"/>
                  </a:lnTo>
                  <a:lnTo>
                    <a:pt x="46" y="97"/>
                  </a:lnTo>
                  <a:lnTo>
                    <a:pt x="65" y="88"/>
                  </a:lnTo>
                  <a:lnTo>
                    <a:pt x="20" y="0"/>
                  </a:lnTo>
                  <a:lnTo>
                    <a:pt x="21"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2" name="Freeform 802"/>
            <p:cNvSpPr>
              <a:spLocks/>
            </p:cNvSpPr>
            <p:nvPr/>
          </p:nvSpPr>
          <p:spPr bwMode="auto">
            <a:xfrm>
              <a:off x="886" y="3603"/>
              <a:ext cx="20" cy="36"/>
            </a:xfrm>
            <a:custGeom>
              <a:avLst/>
              <a:gdLst>
                <a:gd name="T0" fmla="*/ 0 w 40"/>
                <a:gd name="T1" fmla="*/ 1 h 71"/>
                <a:gd name="T2" fmla="*/ 0 w 40"/>
                <a:gd name="T3" fmla="*/ 1 h 71"/>
                <a:gd name="T4" fmla="*/ 1 w 40"/>
                <a:gd name="T5" fmla="*/ 3 h 71"/>
                <a:gd name="T6" fmla="*/ 2 w 40"/>
                <a:gd name="T7" fmla="*/ 2 h 71"/>
                <a:gd name="T8" fmla="*/ 1 w 40"/>
                <a:gd name="T9" fmla="*/ 0 h 71"/>
                <a:gd name="T10" fmla="*/ 1 w 40"/>
                <a:gd name="T11" fmla="*/ 1 h 71"/>
                <a:gd name="T12" fmla="*/ 0 w 40"/>
                <a:gd name="T13" fmla="*/ 1 h 71"/>
                <a:gd name="T14" fmla="*/ 0 w 40"/>
                <a:gd name="T15" fmla="*/ 1 h 71"/>
                <a:gd name="T16" fmla="*/ 0 w 40"/>
                <a:gd name="T17" fmla="*/ 1 h 71"/>
                <a:gd name="T18" fmla="*/ 0 w 40"/>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71"/>
                <a:gd name="T32" fmla="*/ 40 w 4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71">
                  <a:moveTo>
                    <a:pt x="0" y="2"/>
                  </a:moveTo>
                  <a:lnTo>
                    <a:pt x="0" y="7"/>
                  </a:lnTo>
                  <a:lnTo>
                    <a:pt x="19" y="71"/>
                  </a:lnTo>
                  <a:lnTo>
                    <a:pt x="40" y="64"/>
                  </a:lnTo>
                  <a:lnTo>
                    <a:pt x="20" y="0"/>
                  </a:lnTo>
                  <a:lnTo>
                    <a:pt x="20" y="4"/>
                  </a:lnTo>
                  <a:lnTo>
                    <a:pt x="0" y="1"/>
                  </a:lnTo>
                  <a:lnTo>
                    <a:pt x="0" y="4"/>
                  </a:lnTo>
                  <a:lnTo>
                    <a:pt x="0" y="7"/>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3" name="Freeform 803"/>
            <p:cNvSpPr>
              <a:spLocks/>
            </p:cNvSpPr>
            <p:nvPr/>
          </p:nvSpPr>
          <p:spPr bwMode="auto">
            <a:xfrm>
              <a:off x="886" y="3603"/>
              <a:ext cx="10" cy="3"/>
            </a:xfrm>
            <a:custGeom>
              <a:avLst/>
              <a:gdLst>
                <a:gd name="T0" fmla="*/ 0 w 20"/>
                <a:gd name="T1" fmla="*/ 1 h 6"/>
                <a:gd name="T2" fmla="*/ 1 w 20"/>
                <a:gd name="T3" fmla="*/ 1 h 6"/>
                <a:gd name="T4" fmla="*/ 1 w 20"/>
                <a:gd name="T5" fmla="*/ 1 h 6"/>
                <a:gd name="T6" fmla="*/ 1 w 20"/>
                <a:gd name="T7" fmla="*/ 1 h 6"/>
                <a:gd name="T8" fmla="*/ 1 w 20"/>
                <a:gd name="T9" fmla="*/ 1 h 6"/>
                <a:gd name="T10" fmla="*/ 1 w 20"/>
                <a:gd name="T11" fmla="*/ 1 h 6"/>
                <a:gd name="T12" fmla="*/ 0 w 20"/>
                <a:gd name="T13" fmla="*/ 0 h 6"/>
                <a:gd name="T14" fmla="*/ 0 w 20"/>
                <a:gd name="T15" fmla="*/ 1 h 6"/>
                <a:gd name="T16" fmla="*/ 0 w 20"/>
                <a:gd name="T17" fmla="*/ 1 h 6"/>
                <a:gd name="T18" fmla="*/ 0 w 20"/>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6"/>
                <a:gd name="T32" fmla="*/ 20 w 2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6">
                  <a:moveTo>
                    <a:pt x="0" y="1"/>
                  </a:moveTo>
                  <a:lnTo>
                    <a:pt x="10" y="2"/>
                  </a:lnTo>
                  <a:lnTo>
                    <a:pt x="20" y="3"/>
                  </a:lnTo>
                  <a:lnTo>
                    <a:pt x="0" y="0"/>
                  </a:lnTo>
                  <a:lnTo>
                    <a:pt x="0" y="3"/>
                  </a:lnTo>
                  <a:lnTo>
                    <a:pt x="0" y="6"/>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4" name="Freeform 804"/>
            <p:cNvSpPr>
              <a:spLocks/>
            </p:cNvSpPr>
            <p:nvPr/>
          </p:nvSpPr>
          <p:spPr bwMode="auto">
            <a:xfrm>
              <a:off x="886" y="3539"/>
              <a:ext cx="20" cy="66"/>
            </a:xfrm>
            <a:custGeom>
              <a:avLst/>
              <a:gdLst>
                <a:gd name="T0" fmla="*/ 1 w 40"/>
                <a:gd name="T1" fmla="*/ 0 h 132"/>
                <a:gd name="T2" fmla="*/ 1 w 40"/>
                <a:gd name="T3" fmla="*/ 1 h 132"/>
                <a:gd name="T4" fmla="*/ 0 w 40"/>
                <a:gd name="T5" fmla="*/ 5 h 132"/>
                <a:gd name="T6" fmla="*/ 1 w 40"/>
                <a:gd name="T7" fmla="*/ 5 h 132"/>
                <a:gd name="T8" fmla="*/ 2 w 40"/>
                <a:gd name="T9" fmla="*/ 1 h 132"/>
                <a:gd name="T10" fmla="*/ 2 w 40"/>
                <a:gd name="T11" fmla="*/ 1 h 132"/>
                <a:gd name="T12" fmla="*/ 1 w 40"/>
                <a:gd name="T13" fmla="*/ 0 h 132"/>
                <a:gd name="T14" fmla="*/ 0 60000 65536"/>
                <a:gd name="T15" fmla="*/ 0 60000 65536"/>
                <a:gd name="T16" fmla="*/ 0 60000 65536"/>
                <a:gd name="T17" fmla="*/ 0 60000 65536"/>
                <a:gd name="T18" fmla="*/ 0 60000 65536"/>
                <a:gd name="T19" fmla="*/ 0 60000 65536"/>
                <a:gd name="T20" fmla="*/ 0 60000 65536"/>
                <a:gd name="T21" fmla="*/ 0 w 40"/>
                <a:gd name="T22" fmla="*/ 0 h 132"/>
                <a:gd name="T23" fmla="*/ 40 w 40"/>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32">
                  <a:moveTo>
                    <a:pt x="19" y="0"/>
                  </a:moveTo>
                  <a:lnTo>
                    <a:pt x="19" y="2"/>
                  </a:lnTo>
                  <a:lnTo>
                    <a:pt x="0" y="130"/>
                  </a:lnTo>
                  <a:lnTo>
                    <a:pt x="20" y="132"/>
                  </a:lnTo>
                  <a:lnTo>
                    <a:pt x="40" y="4"/>
                  </a:lnTo>
                  <a:lnTo>
                    <a:pt x="40" y="7"/>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5" name="Freeform 805"/>
            <p:cNvSpPr>
              <a:spLocks/>
            </p:cNvSpPr>
            <p:nvPr/>
          </p:nvSpPr>
          <p:spPr bwMode="auto">
            <a:xfrm>
              <a:off x="896" y="3474"/>
              <a:ext cx="32" cy="68"/>
            </a:xfrm>
            <a:custGeom>
              <a:avLst/>
              <a:gdLst>
                <a:gd name="T0" fmla="*/ 1 w 66"/>
                <a:gd name="T1" fmla="*/ 0 h 136"/>
                <a:gd name="T2" fmla="*/ 1 w 66"/>
                <a:gd name="T3" fmla="*/ 1 h 136"/>
                <a:gd name="T4" fmla="*/ 0 w 66"/>
                <a:gd name="T5" fmla="*/ 5 h 136"/>
                <a:gd name="T6" fmla="*/ 0 w 66"/>
                <a:gd name="T7" fmla="*/ 5 h 136"/>
                <a:gd name="T8" fmla="*/ 2 w 66"/>
                <a:gd name="T9" fmla="*/ 1 h 136"/>
                <a:gd name="T10" fmla="*/ 1 w 66"/>
                <a:gd name="T11" fmla="*/ 1 h 136"/>
                <a:gd name="T12" fmla="*/ 1 w 66"/>
                <a:gd name="T13" fmla="*/ 0 h 136"/>
                <a:gd name="T14" fmla="*/ 1 w 66"/>
                <a:gd name="T15" fmla="*/ 1 h 136"/>
                <a:gd name="T16" fmla="*/ 1 w 66"/>
                <a:gd name="T17" fmla="*/ 1 h 136"/>
                <a:gd name="T18" fmla="*/ 1 w 66"/>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36"/>
                <a:gd name="T32" fmla="*/ 66 w 66"/>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36">
                  <a:moveTo>
                    <a:pt x="47" y="0"/>
                  </a:moveTo>
                  <a:lnTo>
                    <a:pt x="45" y="3"/>
                  </a:lnTo>
                  <a:lnTo>
                    <a:pt x="0" y="129"/>
                  </a:lnTo>
                  <a:lnTo>
                    <a:pt x="21" y="136"/>
                  </a:lnTo>
                  <a:lnTo>
                    <a:pt x="66" y="10"/>
                  </a:lnTo>
                  <a:lnTo>
                    <a:pt x="64" y="14"/>
                  </a:lnTo>
                  <a:lnTo>
                    <a:pt x="49" y="0"/>
                  </a:lnTo>
                  <a:lnTo>
                    <a:pt x="46" y="1"/>
                  </a:lnTo>
                  <a:lnTo>
                    <a:pt x="45" y="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6" name="Freeform 806"/>
            <p:cNvSpPr>
              <a:spLocks/>
            </p:cNvSpPr>
            <p:nvPr/>
          </p:nvSpPr>
          <p:spPr bwMode="auto">
            <a:xfrm>
              <a:off x="919" y="3432"/>
              <a:ext cx="49" cy="49"/>
            </a:xfrm>
            <a:custGeom>
              <a:avLst/>
              <a:gdLst>
                <a:gd name="T0" fmla="*/ 3 w 98"/>
                <a:gd name="T1" fmla="*/ 1 h 98"/>
                <a:gd name="T2" fmla="*/ 3 w 98"/>
                <a:gd name="T3" fmla="*/ 0 h 98"/>
                <a:gd name="T4" fmla="*/ 0 w 98"/>
                <a:gd name="T5" fmla="*/ 3 h 98"/>
                <a:gd name="T6" fmla="*/ 1 w 98"/>
                <a:gd name="T7" fmla="*/ 4 h 98"/>
                <a:gd name="T8" fmla="*/ 4 w 98"/>
                <a:gd name="T9" fmla="*/ 1 h 98"/>
                <a:gd name="T10" fmla="*/ 3 w 98"/>
                <a:gd name="T11" fmla="*/ 1 h 98"/>
                <a:gd name="T12" fmla="*/ 0 60000 65536"/>
                <a:gd name="T13" fmla="*/ 0 60000 65536"/>
                <a:gd name="T14" fmla="*/ 0 60000 65536"/>
                <a:gd name="T15" fmla="*/ 0 60000 65536"/>
                <a:gd name="T16" fmla="*/ 0 60000 65536"/>
                <a:gd name="T17" fmla="*/ 0 60000 65536"/>
                <a:gd name="T18" fmla="*/ 0 w 98"/>
                <a:gd name="T19" fmla="*/ 0 h 98"/>
                <a:gd name="T20" fmla="*/ 98 w 98"/>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98" h="98">
                  <a:moveTo>
                    <a:pt x="90" y="7"/>
                  </a:moveTo>
                  <a:lnTo>
                    <a:pt x="82" y="0"/>
                  </a:lnTo>
                  <a:lnTo>
                    <a:pt x="0" y="84"/>
                  </a:lnTo>
                  <a:lnTo>
                    <a:pt x="17" y="98"/>
                  </a:lnTo>
                  <a:lnTo>
                    <a:pt x="98" y="13"/>
                  </a:lnTo>
                  <a:lnTo>
                    <a:pt x="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7" name="Freeform 807"/>
            <p:cNvSpPr>
              <a:spLocks/>
            </p:cNvSpPr>
            <p:nvPr/>
          </p:nvSpPr>
          <p:spPr bwMode="auto">
            <a:xfrm>
              <a:off x="959" y="3412"/>
              <a:ext cx="33" cy="68"/>
            </a:xfrm>
            <a:custGeom>
              <a:avLst/>
              <a:gdLst>
                <a:gd name="T0" fmla="*/ 0 w 67"/>
                <a:gd name="T1" fmla="*/ 5 h 135"/>
                <a:gd name="T2" fmla="*/ 0 w 67"/>
                <a:gd name="T3" fmla="*/ 5 h 135"/>
                <a:gd name="T4" fmla="*/ 2 w 67"/>
                <a:gd name="T5" fmla="*/ 1 h 135"/>
                <a:gd name="T6" fmla="*/ 1 w 67"/>
                <a:gd name="T7" fmla="*/ 0 h 135"/>
                <a:gd name="T8" fmla="*/ 0 w 67"/>
                <a:gd name="T9" fmla="*/ 4 h 135"/>
                <a:gd name="T10" fmla="*/ 0 w 67"/>
                <a:gd name="T11" fmla="*/ 5 h 135"/>
                <a:gd name="T12" fmla="*/ 0 w 67"/>
                <a:gd name="T13" fmla="*/ 4 h 135"/>
                <a:gd name="T14" fmla="*/ 0 w 67"/>
                <a:gd name="T15" fmla="*/ 5 h 135"/>
                <a:gd name="T16" fmla="*/ 0 w 67"/>
                <a:gd name="T17" fmla="*/ 5 h 135"/>
                <a:gd name="T18" fmla="*/ 0 w 67"/>
                <a:gd name="T19" fmla="*/ 5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35"/>
                <a:gd name="T32" fmla="*/ 67 w 67"/>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35">
                  <a:moveTo>
                    <a:pt x="21" y="132"/>
                  </a:moveTo>
                  <a:lnTo>
                    <a:pt x="21" y="135"/>
                  </a:lnTo>
                  <a:lnTo>
                    <a:pt x="67" y="7"/>
                  </a:lnTo>
                  <a:lnTo>
                    <a:pt x="46" y="0"/>
                  </a:lnTo>
                  <a:lnTo>
                    <a:pt x="0" y="128"/>
                  </a:lnTo>
                  <a:lnTo>
                    <a:pt x="0" y="132"/>
                  </a:lnTo>
                  <a:lnTo>
                    <a:pt x="0" y="128"/>
                  </a:lnTo>
                  <a:lnTo>
                    <a:pt x="0" y="130"/>
                  </a:lnTo>
                  <a:lnTo>
                    <a:pt x="0" y="132"/>
                  </a:lnTo>
                  <a:lnTo>
                    <a:pt x="21"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8" name="Freeform 808"/>
            <p:cNvSpPr>
              <a:spLocks/>
            </p:cNvSpPr>
            <p:nvPr/>
          </p:nvSpPr>
          <p:spPr bwMode="auto">
            <a:xfrm>
              <a:off x="959" y="3478"/>
              <a:ext cx="10" cy="64"/>
            </a:xfrm>
            <a:custGeom>
              <a:avLst/>
              <a:gdLst>
                <a:gd name="T0" fmla="*/ 0 w 21"/>
                <a:gd name="T1" fmla="*/ 3 h 129"/>
                <a:gd name="T2" fmla="*/ 0 w 21"/>
                <a:gd name="T3" fmla="*/ 3 h 129"/>
                <a:gd name="T4" fmla="*/ 0 w 21"/>
                <a:gd name="T5" fmla="*/ 0 h 129"/>
                <a:gd name="T6" fmla="*/ 0 w 21"/>
                <a:gd name="T7" fmla="*/ 0 h 129"/>
                <a:gd name="T8" fmla="*/ 0 w 21"/>
                <a:gd name="T9" fmla="*/ 3 h 129"/>
                <a:gd name="T10" fmla="*/ 0 w 21"/>
                <a:gd name="T11" fmla="*/ 4 h 129"/>
                <a:gd name="T12" fmla="*/ 0 w 21"/>
                <a:gd name="T13" fmla="*/ 3 h 129"/>
                <a:gd name="T14" fmla="*/ 0 w 21"/>
                <a:gd name="T15" fmla="*/ 3 h 129"/>
                <a:gd name="T16" fmla="*/ 0 w 21"/>
                <a:gd name="T17" fmla="*/ 4 h 129"/>
                <a:gd name="T18" fmla="*/ 0 w 21"/>
                <a:gd name="T19" fmla="*/ 3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29"/>
                <a:gd name="T32" fmla="*/ 21 w 21"/>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29">
                  <a:moveTo>
                    <a:pt x="21" y="122"/>
                  </a:moveTo>
                  <a:lnTo>
                    <a:pt x="21" y="125"/>
                  </a:lnTo>
                  <a:lnTo>
                    <a:pt x="21" y="0"/>
                  </a:lnTo>
                  <a:lnTo>
                    <a:pt x="0" y="0"/>
                  </a:lnTo>
                  <a:lnTo>
                    <a:pt x="0" y="125"/>
                  </a:lnTo>
                  <a:lnTo>
                    <a:pt x="0" y="129"/>
                  </a:lnTo>
                  <a:lnTo>
                    <a:pt x="0" y="125"/>
                  </a:lnTo>
                  <a:lnTo>
                    <a:pt x="0" y="126"/>
                  </a:lnTo>
                  <a:lnTo>
                    <a:pt x="0" y="129"/>
                  </a:lnTo>
                  <a:lnTo>
                    <a:pt x="21"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29" name="Freeform 809"/>
            <p:cNvSpPr>
              <a:spLocks/>
            </p:cNvSpPr>
            <p:nvPr/>
          </p:nvSpPr>
          <p:spPr bwMode="auto">
            <a:xfrm>
              <a:off x="959" y="3539"/>
              <a:ext cx="33" cy="68"/>
            </a:xfrm>
            <a:custGeom>
              <a:avLst/>
              <a:gdLst>
                <a:gd name="T0" fmla="*/ 2 w 67"/>
                <a:gd name="T1" fmla="*/ 3 h 137"/>
                <a:gd name="T2" fmla="*/ 2 w 67"/>
                <a:gd name="T3" fmla="*/ 4 h 137"/>
                <a:gd name="T4" fmla="*/ 0 w 67"/>
                <a:gd name="T5" fmla="*/ 0 h 137"/>
                <a:gd name="T6" fmla="*/ 0 w 67"/>
                <a:gd name="T7" fmla="*/ 0 h 137"/>
                <a:gd name="T8" fmla="*/ 1 w 67"/>
                <a:gd name="T9" fmla="*/ 4 h 137"/>
                <a:gd name="T10" fmla="*/ 1 w 67"/>
                <a:gd name="T11" fmla="*/ 4 h 137"/>
                <a:gd name="T12" fmla="*/ 1 w 67"/>
                <a:gd name="T13" fmla="*/ 4 h 137"/>
                <a:gd name="T14" fmla="*/ 1 w 67"/>
                <a:gd name="T15" fmla="*/ 4 h 137"/>
                <a:gd name="T16" fmla="*/ 1 w 67"/>
                <a:gd name="T17" fmla="*/ 4 h 137"/>
                <a:gd name="T18" fmla="*/ 2 w 67"/>
                <a:gd name="T19" fmla="*/ 3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37"/>
                <a:gd name="T32" fmla="*/ 67 w 6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37">
                  <a:moveTo>
                    <a:pt x="66" y="125"/>
                  </a:moveTo>
                  <a:lnTo>
                    <a:pt x="67" y="128"/>
                  </a:lnTo>
                  <a:lnTo>
                    <a:pt x="21" y="0"/>
                  </a:lnTo>
                  <a:lnTo>
                    <a:pt x="0" y="7"/>
                  </a:lnTo>
                  <a:lnTo>
                    <a:pt x="46" y="135"/>
                  </a:lnTo>
                  <a:lnTo>
                    <a:pt x="47" y="137"/>
                  </a:lnTo>
                  <a:lnTo>
                    <a:pt x="46" y="135"/>
                  </a:lnTo>
                  <a:lnTo>
                    <a:pt x="47" y="136"/>
                  </a:lnTo>
                  <a:lnTo>
                    <a:pt x="48" y="137"/>
                  </a:lnTo>
                  <a:lnTo>
                    <a:pt x="66"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30" name="Freeform 810"/>
            <p:cNvSpPr>
              <a:spLocks/>
            </p:cNvSpPr>
            <p:nvPr/>
          </p:nvSpPr>
          <p:spPr bwMode="auto">
            <a:xfrm>
              <a:off x="982" y="3602"/>
              <a:ext cx="10" cy="5"/>
            </a:xfrm>
            <a:custGeom>
              <a:avLst/>
              <a:gdLst>
                <a:gd name="T0" fmla="*/ 1 w 20"/>
                <a:gd name="T1" fmla="*/ 0 h 12"/>
                <a:gd name="T2" fmla="*/ 1 w 20"/>
                <a:gd name="T3" fmla="*/ 0 h 12"/>
                <a:gd name="T4" fmla="*/ 1 w 20"/>
                <a:gd name="T5" fmla="*/ 0 h 12"/>
                <a:gd name="T6" fmla="*/ 1 w 20"/>
                <a:gd name="T7" fmla="*/ 0 h 12"/>
                <a:gd name="T8" fmla="*/ 1 w 20"/>
                <a:gd name="T9" fmla="*/ 0 h 12"/>
                <a:gd name="T10" fmla="*/ 1 w 20"/>
                <a:gd name="T11" fmla="*/ 0 h 12"/>
                <a:gd name="T12" fmla="*/ 0 w 20"/>
                <a:gd name="T13" fmla="*/ 0 h 12"/>
                <a:gd name="T14" fmla="*/ 1 w 20"/>
                <a:gd name="T15" fmla="*/ 0 h 12"/>
                <a:gd name="T16" fmla="*/ 1 w 20"/>
                <a:gd name="T17" fmla="*/ 0 h 12"/>
                <a:gd name="T18" fmla="*/ 1 w 20"/>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2"/>
                <a:gd name="T32" fmla="*/ 20 w 2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2">
                  <a:moveTo>
                    <a:pt x="20" y="0"/>
                  </a:moveTo>
                  <a:lnTo>
                    <a:pt x="10" y="6"/>
                  </a:lnTo>
                  <a:lnTo>
                    <a:pt x="1" y="12"/>
                  </a:lnTo>
                  <a:lnTo>
                    <a:pt x="0" y="10"/>
                  </a:lnTo>
                  <a:lnTo>
                    <a:pt x="1" y="11"/>
                  </a:lnTo>
                  <a:lnTo>
                    <a:pt x="2" y="1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31" name="Freeform 811"/>
            <p:cNvSpPr>
              <a:spLocks/>
            </p:cNvSpPr>
            <p:nvPr/>
          </p:nvSpPr>
          <p:spPr bwMode="auto">
            <a:xfrm>
              <a:off x="983" y="3602"/>
              <a:ext cx="40" cy="51"/>
            </a:xfrm>
            <a:custGeom>
              <a:avLst/>
              <a:gdLst>
                <a:gd name="T0" fmla="*/ 2 w 81"/>
                <a:gd name="T1" fmla="*/ 2 h 103"/>
                <a:gd name="T2" fmla="*/ 2 w 81"/>
                <a:gd name="T3" fmla="*/ 2 h 103"/>
                <a:gd name="T4" fmla="*/ 0 w 81"/>
                <a:gd name="T5" fmla="*/ 0 h 103"/>
                <a:gd name="T6" fmla="*/ 0 w 81"/>
                <a:gd name="T7" fmla="*/ 0 h 103"/>
                <a:gd name="T8" fmla="*/ 1 w 81"/>
                <a:gd name="T9" fmla="*/ 3 h 103"/>
                <a:gd name="T10" fmla="*/ 2 w 81"/>
                <a:gd name="T11" fmla="*/ 3 h 103"/>
                <a:gd name="T12" fmla="*/ 2 w 81"/>
                <a:gd name="T13" fmla="*/ 2 h 103"/>
                <a:gd name="T14" fmla="*/ 0 60000 65536"/>
                <a:gd name="T15" fmla="*/ 0 60000 65536"/>
                <a:gd name="T16" fmla="*/ 0 60000 65536"/>
                <a:gd name="T17" fmla="*/ 0 60000 65536"/>
                <a:gd name="T18" fmla="*/ 0 60000 65536"/>
                <a:gd name="T19" fmla="*/ 0 60000 65536"/>
                <a:gd name="T20" fmla="*/ 0 60000 65536"/>
                <a:gd name="T21" fmla="*/ 0 w 81"/>
                <a:gd name="T22" fmla="*/ 0 h 103"/>
                <a:gd name="T23" fmla="*/ 81 w 81"/>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103">
                  <a:moveTo>
                    <a:pt x="79" y="87"/>
                  </a:moveTo>
                  <a:lnTo>
                    <a:pt x="81" y="89"/>
                  </a:lnTo>
                  <a:lnTo>
                    <a:pt x="19" y="0"/>
                  </a:lnTo>
                  <a:lnTo>
                    <a:pt x="0" y="12"/>
                  </a:lnTo>
                  <a:lnTo>
                    <a:pt x="62" y="101"/>
                  </a:lnTo>
                  <a:lnTo>
                    <a:pt x="65" y="103"/>
                  </a:lnTo>
                  <a:lnTo>
                    <a:pt x="79"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32" name="Freeform 812"/>
            <p:cNvSpPr>
              <a:spLocks/>
            </p:cNvSpPr>
            <p:nvPr/>
          </p:nvSpPr>
          <p:spPr bwMode="auto">
            <a:xfrm>
              <a:off x="1015" y="3645"/>
              <a:ext cx="49" cy="49"/>
            </a:xfrm>
            <a:custGeom>
              <a:avLst/>
              <a:gdLst>
                <a:gd name="T0" fmla="*/ 4 w 98"/>
                <a:gd name="T1" fmla="*/ 2 h 99"/>
                <a:gd name="T2" fmla="*/ 4 w 98"/>
                <a:gd name="T3" fmla="*/ 2 h 99"/>
                <a:gd name="T4" fmla="*/ 1 w 98"/>
                <a:gd name="T5" fmla="*/ 0 h 99"/>
                <a:gd name="T6" fmla="*/ 0 w 98"/>
                <a:gd name="T7" fmla="*/ 0 h 99"/>
                <a:gd name="T8" fmla="*/ 3 w 98"/>
                <a:gd name="T9" fmla="*/ 3 h 99"/>
                <a:gd name="T10" fmla="*/ 3 w 98"/>
                <a:gd name="T11" fmla="*/ 3 h 99"/>
                <a:gd name="T12" fmla="*/ 3 w 98"/>
                <a:gd name="T13" fmla="*/ 3 h 99"/>
                <a:gd name="T14" fmla="*/ 3 w 98"/>
                <a:gd name="T15" fmla="*/ 3 h 99"/>
                <a:gd name="T16" fmla="*/ 3 w 98"/>
                <a:gd name="T17" fmla="*/ 3 h 99"/>
                <a:gd name="T18" fmla="*/ 4 w 98"/>
                <a:gd name="T19" fmla="*/ 2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9"/>
                <a:gd name="T32" fmla="*/ 98 w 98"/>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9">
                  <a:moveTo>
                    <a:pt x="97" y="80"/>
                  </a:moveTo>
                  <a:lnTo>
                    <a:pt x="98" y="82"/>
                  </a:lnTo>
                  <a:lnTo>
                    <a:pt x="14" y="0"/>
                  </a:lnTo>
                  <a:lnTo>
                    <a:pt x="0" y="16"/>
                  </a:lnTo>
                  <a:lnTo>
                    <a:pt x="84" y="98"/>
                  </a:lnTo>
                  <a:lnTo>
                    <a:pt x="85" y="99"/>
                  </a:lnTo>
                  <a:lnTo>
                    <a:pt x="84" y="97"/>
                  </a:lnTo>
                  <a:lnTo>
                    <a:pt x="84" y="98"/>
                  </a:lnTo>
                  <a:lnTo>
                    <a:pt x="85" y="99"/>
                  </a:lnTo>
                  <a:lnTo>
                    <a:pt x="9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33" name="Freeform 813"/>
            <p:cNvSpPr>
              <a:spLocks/>
            </p:cNvSpPr>
            <p:nvPr/>
          </p:nvSpPr>
          <p:spPr bwMode="auto">
            <a:xfrm>
              <a:off x="1057" y="3685"/>
              <a:ext cx="59" cy="42"/>
            </a:xfrm>
            <a:custGeom>
              <a:avLst/>
              <a:gdLst>
                <a:gd name="T0" fmla="*/ 4 w 118"/>
                <a:gd name="T1" fmla="*/ 3 h 83"/>
                <a:gd name="T2" fmla="*/ 4 w 118"/>
                <a:gd name="T3" fmla="*/ 3 h 83"/>
                <a:gd name="T4" fmla="*/ 1 w 118"/>
                <a:gd name="T5" fmla="*/ 0 h 83"/>
                <a:gd name="T6" fmla="*/ 0 w 118"/>
                <a:gd name="T7" fmla="*/ 1 h 83"/>
                <a:gd name="T8" fmla="*/ 4 w 118"/>
                <a:gd name="T9" fmla="*/ 3 h 83"/>
                <a:gd name="T10" fmla="*/ 4 w 118"/>
                <a:gd name="T11" fmla="*/ 3 h 83"/>
                <a:gd name="T12" fmla="*/ 4 w 118"/>
                <a:gd name="T13" fmla="*/ 3 h 83"/>
                <a:gd name="T14" fmla="*/ 0 60000 65536"/>
                <a:gd name="T15" fmla="*/ 0 60000 65536"/>
                <a:gd name="T16" fmla="*/ 0 60000 65536"/>
                <a:gd name="T17" fmla="*/ 0 60000 65536"/>
                <a:gd name="T18" fmla="*/ 0 60000 65536"/>
                <a:gd name="T19" fmla="*/ 0 60000 65536"/>
                <a:gd name="T20" fmla="*/ 0 60000 65536"/>
                <a:gd name="T21" fmla="*/ 0 w 118"/>
                <a:gd name="T22" fmla="*/ 0 h 83"/>
                <a:gd name="T23" fmla="*/ 118 w 118"/>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83">
                  <a:moveTo>
                    <a:pt x="116" y="65"/>
                  </a:moveTo>
                  <a:lnTo>
                    <a:pt x="118" y="65"/>
                  </a:lnTo>
                  <a:lnTo>
                    <a:pt x="12" y="0"/>
                  </a:lnTo>
                  <a:lnTo>
                    <a:pt x="0" y="19"/>
                  </a:lnTo>
                  <a:lnTo>
                    <a:pt x="106" y="83"/>
                  </a:lnTo>
                  <a:lnTo>
                    <a:pt x="107" y="83"/>
                  </a:lnTo>
                  <a:lnTo>
                    <a:pt x="1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34" name="Freeform 814"/>
            <p:cNvSpPr>
              <a:spLocks/>
            </p:cNvSpPr>
            <p:nvPr/>
          </p:nvSpPr>
          <p:spPr bwMode="auto">
            <a:xfrm>
              <a:off x="1111" y="3717"/>
              <a:ext cx="5" cy="10"/>
            </a:xfrm>
            <a:custGeom>
              <a:avLst/>
              <a:gdLst>
                <a:gd name="T0" fmla="*/ 1 w 9"/>
                <a:gd name="T1" fmla="*/ 0 h 18"/>
                <a:gd name="T2" fmla="*/ 1 w 9"/>
                <a:gd name="T3" fmla="*/ 1 h 18"/>
                <a:gd name="T4" fmla="*/ 1 w 9"/>
                <a:gd name="T5" fmla="*/ 1 h 18"/>
                <a:gd name="T6" fmla="*/ 1 w 9"/>
                <a:gd name="T7" fmla="*/ 1 h 18"/>
                <a:gd name="T8" fmla="*/ 1 w 9"/>
                <a:gd name="T9" fmla="*/ 1 h 18"/>
                <a:gd name="T10" fmla="*/ 0 w 9"/>
                <a:gd name="T11" fmla="*/ 1 h 18"/>
                <a:gd name="T12" fmla="*/ 1 w 9"/>
                <a:gd name="T13" fmla="*/ 0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9" y="0"/>
                  </a:moveTo>
                  <a:lnTo>
                    <a:pt x="5" y="9"/>
                  </a:lnTo>
                  <a:lnTo>
                    <a:pt x="0" y="18"/>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35" name="Freeform 815"/>
            <p:cNvSpPr>
              <a:spLocks/>
            </p:cNvSpPr>
            <p:nvPr/>
          </p:nvSpPr>
          <p:spPr bwMode="auto">
            <a:xfrm>
              <a:off x="1111" y="3717"/>
              <a:ext cx="59" cy="33"/>
            </a:xfrm>
            <a:custGeom>
              <a:avLst/>
              <a:gdLst>
                <a:gd name="T0" fmla="*/ 4 w 118"/>
                <a:gd name="T1" fmla="*/ 2 h 64"/>
                <a:gd name="T2" fmla="*/ 4 w 118"/>
                <a:gd name="T3" fmla="*/ 2 h 64"/>
                <a:gd name="T4" fmla="*/ 1 w 118"/>
                <a:gd name="T5" fmla="*/ 0 h 64"/>
                <a:gd name="T6" fmla="*/ 0 w 118"/>
                <a:gd name="T7" fmla="*/ 1 h 64"/>
                <a:gd name="T8" fmla="*/ 4 w 118"/>
                <a:gd name="T9" fmla="*/ 3 h 64"/>
                <a:gd name="T10" fmla="*/ 4 w 118"/>
                <a:gd name="T11" fmla="*/ 3 h 64"/>
                <a:gd name="T12" fmla="*/ 4 w 118"/>
                <a:gd name="T13" fmla="*/ 2 h 64"/>
                <a:gd name="T14" fmla="*/ 0 60000 65536"/>
                <a:gd name="T15" fmla="*/ 0 60000 65536"/>
                <a:gd name="T16" fmla="*/ 0 60000 65536"/>
                <a:gd name="T17" fmla="*/ 0 60000 65536"/>
                <a:gd name="T18" fmla="*/ 0 60000 65536"/>
                <a:gd name="T19" fmla="*/ 0 60000 65536"/>
                <a:gd name="T20" fmla="*/ 0 60000 65536"/>
                <a:gd name="T21" fmla="*/ 0 w 118"/>
                <a:gd name="T22" fmla="*/ 0 h 64"/>
                <a:gd name="T23" fmla="*/ 118 w 11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64">
                  <a:moveTo>
                    <a:pt x="115" y="44"/>
                  </a:moveTo>
                  <a:lnTo>
                    <a:pt x="118" y="45"/>
                  </a:lnTo>
                  <a:lnTo>
                    <a:pt x="9" y="0"/>
                  </a:lnTo>
                  <a:lnTo>
                    <a:pt x="0" y="18"/>
                  </a:lnTo>
                  <a:lnTo>
                    <a:pt x="108" y="63"/>
                  </a:lnTo>
                  <a:lnTo>
                    <a:pt x="111" y="64"/>
                  </a:lnTo>
                  <a:lnTo>
                    <a:pt x="1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36" name="Freeform 816"/>
            <p:cNvSpPr>
              <a:spLocks/>
            </p:cNvSpPr>
            <p:nvPr/>
          </p:nvSpPr>
          <p:spPr bwMode="auto">
            <a:xfrm>
              <a:off x="1166" y="3739"/>
              <a:ext cx="45" cy="20"/>
            </a:xfrm>
            <a:custGeom>
              <a:avLst/>
              <a:gdLst>
                <a:gd name="T0" fmla="*/ 3 w 88"/>
                <a:gd name="T1" fmla="*/ 1 h 39"/>
                <a:gd name="T2" fmla="*/ 3 w 88"/>
                <a:gd name="T3" fmla="*/ 1 h 39"/>
                <a:gd name="T4" fmla="*/ 1 w 88"/>
                <a:gd name="T5" fmla="*/ 0 h 39"/>
                <a:gd name="T6" fmla="*/ 0 w 88"/>
                <a:gd name="T7" fmla="*/ 1 h 39"/>
                <a:gd name="T8" fmla="*/ 3 w 88"/>
                <a:gd name="T9" fmla="*/ 2 h 39"/>
                <a:gd name="T10" fmla="*/ 3 w 88"/>
                <a:gd name="T11" fmla="*/ 2 h 39"/>
                <a:gd name="T12" fmla="*/ 3 w 88"/>
                <a:gd name="T13" fmla="*/ 2 h 39"/>
                <a:gd name="T14" fmla="*/ 3 w 88"/>
                <a:gd name="T15" fmla="*/ 2 h 39"/>
                <a:gd name="T16" fmla="*/ 3 w 88"/>
                <a:gd name="T17" fmla="*/ 2 h 39"/>
                <a:gd name="T18" fmla="*/ 3 w 88"/>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9"/>
                <a:gd name="T32" fmla="*/ 88 w 88"/>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9">
                  <a:moveTo>
                    <a:pt x="86" y="18"/>
                  </a:moveTo>
                  <a:lnTo>
                    <a:pt x="88" y="18"/>
                  </a:lnTo>
                  <a:lnTo>
                    <a:pt x="4" y="0"/>
                  </a:lnTo>
                  <a:lnTo>
                    <a:pt x="0" y="20"/>
                  </a:lnTo>
                  <a:lnTo>
                    <a:pt x="84" y="39"/>
                  </a:lnTo>
                  <a:lnTo>
                    <a:pt x="86" y="39"/>
                  </a:lnTo>
                  <a:lnTo>
                    <a:pt x="84" y="39"/>
                  </a:lnTo>
                  <a:lnTo>
                    <a:pt x="85" y="39"/>
                  </a:lnTo>
                  <a:lnTo>
                    <a:pt x="86" y="39"/>
                  </a:lnTo>
                  <a:lnTo>
                    <a:pt x="8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8617" name="Freeform 818"/>
          <p:cNvSpPr>
            <a:spLocks/>
          </p:cNvSpPr>
          <p:nvPr/>
        </p:nvSpPr>
        <p:spPr bwMode="auto">
          <a:xfrm>
            <a:off x="1920875" y="5951538"/>
            <a:ext cx="52388" cy="15875"/>
          </a:xfrm>
          <a:custGeom>
            <a:avLst/>
            <a:gdLst>
              <a:gd name="T0" fmla="*/ 2147483647 w 67"/>
              <a:gd name="T1" fmla="*/ 0 h 21"/>
              <a:gd name="T2" fmla="*/ 2147483647 w 67"/>
              <a:gd name="T3" fmla="*/ 0 h 21"/>
              <a:gd name="T4" fmla="*/ 0 w 67"/>
              <a:gd name="T5" fmla="*/ 0 h 21"/>
              <a:gd name="T6" fmla="*/ 0 w 67"/>
              <a:gd name="T7" fmla="*/ 2147483647 h 21"/>
              <a:gd name="T8" fmla="*/ 2147483647 w 67"/>
              <a:gd name="T9" fmla="*/ 2147483647 h 21"/>
              <a:gd name="T10" fmla="*/ 2147483647 w 67"/>
              <a:gd name="T11" fmla="*/ 2147483647 h 21"/>
              <a:gd name="T12" fmla="*/ 2147483647 w 67"/>
              <a:gd name="T13" fmla="*/ 2147483647 h 21"/>
              <a:gd name="T14" fmla="*/ 2147483647 w 67"/>
              <a:gd name="T15" fmla="*/ 2147483647 h 21"/>
              <a:gd name="T16" fmla="*/ 2147483647 w 67"/>
              <a:gd name="T17" fmla="*/ 2147483647 h 21"/>
              <a:gd name="T18" fmla="*/ 2147483647 w 6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1"/>
              <a:gd name="T32" fmla="*/ 67 w 6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1">
                <a:moveTo>
                  <a:pt x="60" y="0"/>
                </a:moveTo>
                <a:lnTo>
                  <a:pt x="64" y="0"/>
                </a:lnTo>
                <a:lnTo>
                  <a:pt x="0" y="0"/>
                </a:lnTo>
                <a:lnTo>
                  <a:pt x="0" y="21"/>
                </a:lnTo>
                <a:lnTo>
                  <a:pt x="64" y="21"/>
                </a:lnTo>
                <a:lnTo>
                  <a:pt x="67" y="21"/>
                </a:lnTo>
                <a:lnTo>
                  <a:pt x="64" y="21"/>
                </a:lnTo>
                <a:lnTo>
                  <a:pt x="65" y="21"/>
                </a:lnTo>
                <a:lnTo>
                  <a:pt x="67" y="21"/>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8" name="Freeform 819"/>
          <p:cNvSpPr>
            <a:spLocks/>
          </p:cNvSpPr>
          <p:nvPr/>
        </p:nvSpPr>
        <p:spPr bwMode="auto">
          <a:xfrm>
            <a:off x="1968500" y="5951538"/>
            <a:ext cx="4763" cy="15875"/>
          </a:xfrm>
          <a:custGeom>
            <a:avLst/>
            <a:gdLst>
              <a:gd name="T0" fmla="*/ 0 w 7"/>
              <a:gd name="T1" fmla="*/ 0 h 21"/>
              <a:gd name="T2" fmla="*/ 2147483647 w 7"/>
              <a:gd name="T3" fmla="*/ 2147483647 h 21"/>
              <a:gd name="T4" fmla="*/ 2147483647 w 7"/>
              <a:gd name="T5" fmla="*/ 2147483647 h 21"/>
              <a:gd name="T6" fmla="*/ 2147483647 w 7"/>
              <a:gd name="T7" fmla="*/ 2147483647 h 21"/>
              <a:gd name="T8" fmla="*/ 2147483647 w 7"/>
              <a:gd name="T9" fmla="*/ 2147483647 h 21"/>
              <a:gd name="T10" fmla="*/ 2147483647 w 7"/>
              <a:gd name="T11" fmla="*/ 2147483647 h 21"/>
              <a:gd name="T12" fmla="*/ 2147483647 w 7"/>
              <a:gd name="T13" fmla="*/ 2147483647 h 21"/>
              <a:gd name="T14" fmla="*/ 2147483647 w 7"/>
              <a:gd name="T15" fmla="*/ 2147483647 h 21"/>
              <a:gd name="T16" fmla="*/ 2147483647 w 7"/>
              <a:gd name="T17" fmla="*/ 2147483647 h 21"/>
              <a:gd name="T18" fmla="*/ 0 w 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21"/>
              <a:gd name="T32" fmla="*/ 7 w 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21">
                <a:moveTo>
                  <a:pt x="0" y="0"/>
                </a:moveTo>
                <a:lnTo>
                  <a:pt x="4" y="10"/>
                </a:lnTo>
                <a:lnTo>
                  <a:pt x="7" y="21"/>
                </a:lnTo>
                <a:lnTo>
                  <a:pt x="4" y="21"/>
                </a:lnTo>
                <a:lnTo>
                  <a:pt x="5" y="21"/>
                </a:lnTo>
                <a:lnTo>
                  <a:pt x="7"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9" name="Freeform 820"/>
          <p:cNvSpPr>
            <a:spLocks/>
          </p:cNvSpPr>
          <p:nvPr/>
        </p:nvSpPr>
        <p:spPr bwMode="auto">
          <a:xfrm>
            <a:off x="1968500" y="5935663"/>
            <a:ext cx="57150" cy="31750"/>
          </a:xfrm>
          <a:custGeom>
            <a:avLst/>
            <a:gdLst>
              <a:gd name="T0" fmla="*/ 2147483647 w 73"/>
              <a:gd name="T1" fmla="*/ 2147483647 h 39"/>
              <a:gd name="T2" fmla="*/ 2147483647 w 73"/>
              <a:gd name="T3" fmla="*/ 0 h 39"/>
              <a:gd name="T4" fmla="*/ 0 w 73"/>
              <a:gd name="T5" fmla="*/ 2147483647 h 39"/>
              <a:gd name="T6" fmla="*/ 2147483647 w 73"/>
              <a:gd name="T7" fmla="*/ 2147483647 h 39"/>
              <a:gd name="T8" fmla="*/ 2147483647 w 73"/>
              <a:gd name="T9" fmla="*/ 2147483647 h 39"/>
              <a:gd name="T10" fmla="*/ 2147483647 w 73"/>
              <a:gd name="T11" fmla="*/ 2147483647 h 39"/>
              <a:gd name="T12" fmla="*/ 2147483647 w 73"/>
              <a:gd name="T13" fmla="*/ 2147483647 h 39"/>
              <a:gd name="T14" fmla="*/ 2147483647 w 73"/>
              <a:gd name="T15" fmla="*/ 2147483647 h 39"/>
              <a:gd name="T16" fmla="*/ 2147483647 w 73"/>
              <a:gd name="T17" fmla="*/ 2147483647 h 39"/>
              <a:gd name="T18" fmla="*/ 2147483647 w 73"/>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39"/>
              <a:gd name="T32" fmla="*/ 73 w 7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39">
                <a:moveTo>
                  <a:pt x="59" y="2"/>
                </a:moveTo>
                <a:lnTo>
                  <a:pt x="62" y="0"/>
                </a:lnTo>
                <a:lnTo>
                  <a:pt x="0" y="18"/>
                </a:lnTo>
                <a:lnTo>
                  <a:pt x="7" y="39"/>
                </a:lnTo>
                <a:lnTo>
                  <a:pt x="69" y="20"/>
                </a:lnTo>
                <a:lnTo>
                  <a:pt x="73" y="18"/>
                </a:lnTo>
                <a:lnTo>
                  <a:pt x="69" y="20"/>
                </a:lnTo>
                <a:lnTo>
                  <a:pt x="70" y="19"/>
                </a:lnTo>
                <a:lnTo>
                  <a:pt x="72" y="18"/>
                </a:lnTo>
                <a:lnTo>
                  <a:pt x="5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0" name="Freeform 821"/>
          <p:cNvSpPr>
            <a:spLocks/>
          </p:cNvSpPr>
          <p:nvPr/>
        </p:nvSpPr>
        <p:spPr bwMode="auto">
          <a:xfrm>
            <a:off x="2014538" y="5888038"/>
            <a:ext cx="77787" cy="63500"/>
          </a:xfrm>
          <a:custGeom>
            <a:avLst/>
            <a:gdLst>
              <a:gd name="T0" fmla="*/ 2147483647 w 99"/>
              <a:gd name="T1" fmla="*/ 2147483647 h 79"/>
              <a:gd name="T2" fmla="*/ 2147483647 w 99"/>
              <a:gd name="T3" fmla="*/ 0 h 79"/>
              <a:gd name="T4" fmla="*/ 0 w 99"/>
              <a:gd name="T5" fmla="*/ 2147483647 h 79"/>
              <a:gd name="T6" fmla="*/ 2147483647 w 99"/>
              <a:gd name="T7" fmla="*/ 2147483647 h 79"/>
              <a:gd name="T8" fmla="*/ 2147483647 w 99"/>
              <a:gd name="T9" fmla="*/ 2147483647 h 79"/>
              <a:gd name="T10" fmla="*/ 2147483647 w 99"/>
              <a:gd name="T11" fmla="*/ 2147483647 h 79"/>
              <a:gd name="T12" fmla="*/ 2147483647 w 99"/>
              <a:gd name="T13" fmla="*/ 2147483647 h 79"/>
              <a:gd name="T14" fmla="*/ 0 60000 65536"/>
              <a:gd name="T15" fmla="*/ 0 60000 65536"/>
              <a:gd name="T16" fmla="*/ 0 60000 65536"/>
              <a:gd name="T17" fmla="*/ 0 60000 65536"/>
              <a:gd name="T18" fmla="*/ 0 60000 65536"/>
              <a:gd name="T19" fmla="*/ 0 60000 65536"/>
              <a:gd name="T20" fmla="*/ 0 60000 65536"/>
              <a:gd name="T21" fmla="*/ 0 w 99"/>
              <a:gd name="T22" fmla="*/ 0 h 79"/>
              <a:gd name="T23" fmla="*/ 99 w 99"/>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79">
                <a:moveTo>
                  <a:pt x="83" y="1"/>
                </a:moveTo>
                <a:lnTo>
                  <a:pt x="84" y="0"/>
                </a:lnTo>
                <a:lnTo>
                  <a:pt x="0" y="63"/>
                </a:lnTo>
                <a:lnTo>
                  <a:pt x="14" y="79"/>
                </a:lnTo>
                <a:lnTo>
                  <a:pt x="98" y="16"/>
                </a:lnTo>
                <a:lnTo>
                  <a:pt x="99" y="15"/>
                </a:lnTo>
                <a:lnTo>
                  <a:pt x="8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1" name="Freeform 822"/>
          <p:cNvSpPr>
            <a:spLocks/>
          </p:cNvSpPr>
          <p:nvPr/>
        </p:nvSpPr>
        <p:spPr bwMode="auto">
          <a:xfrm>
            <a:off x="2079625" y="5851525"/>
            <a:ext cx="49213" cy="47625"/>
          </a:xfrm>
          <a:custGeom>
            <a:avLst/>
            <a:gdLst>
              <a:gd name="T0" fmla="*/ 2147483647 w 61"/>
              <a:gd name="T1" fmla="*/ 2147483647 h 60"/>
              <a:gd name="T2" fmla="*/ 2147483647 w 61"/>
              <a:gd name="T3" fmla="*/ 0 h 60"/>
              <a:gd name="T4" fmla="*/ 0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0"/>
              <a:gd name="T32" fmla="*/ 61 w 61"/>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0">
                <a:moveTo>
                  <a:pt x="42" y="2"/>
                </a:moveTo>
                <a:lnTo>
                  <a:pt x="44" y="0"/>
                </a:lnTo>
                <a:lnTo>
                  <a:pt x="0" y="46"/>
                </a:lnTo>
                <a:lnTo>
                  <a:pt x="16" y="60"/>
                </a:lnTo>
                <a:lnTo>
                  <a:pt x="60" y="14"/>
                </a:lnTo>
                <a:lnTo>
                  <a:pt x="61" y="11"/>
                </a:lnTo>
                <a:lnTo>
                  <a:pt x="60" y="15"/>
                </a:lnTo>
                <a:lnTo>
                  <a:pt x="61" y="12"/>
                </a:lnTo>
                <a:lnTo>
                  <a:pt x="61" y="11"/>
                </a:lnTo>
                <a:lnTo>
                  <a:pt x="4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2" name="Freeform 823"/>
          <p:cNvSpPr>
            <a:spLocks/>
          </p:cNvSpPr>
          <p:nvPr/>
        </p:nvSpPr>
        <p:spPr bwMode="auto">
          <a:xfrm>
            <a:off x="2114550" y="5853113"/>
            <a:ext cx="14288" cy="11112"/>
          </a:xfrm>
          <a:custGeom>
            <a:avLst/>
            <a:gdLst>
              <a:gd name="T0" fmla="*/ 0 w 19"/>
              <a:gd name="T1" fmla="*/ 0 h 13"/>
              <a:gd name="T2" fmla="*/ 2147483647 w 19"/>
              <a:gd name="T3" fmla="*/ 2147483647 h 13"/>
              <a:gd name="T4" fmla="*/ 2147483647 w 19"/>
              <a:gd name="T5" fmla="*/ 2147483647 h 13"/>
              <a:gd name="T6" fmla="*/ 2147483647 w 19"/>
              <a:gd name="T7" fmla="*/ 2147483647 h 13"/>
              <a:gd name="T8" fmla="*/ 2147483647 w 19"/>
              <a:gd name="T9" fmla="*/ 2147483647 h 13"/>
              <a:gd name="T10" fmla="*/ 2147483647 w 19"/>
              <a:gd name="T11" fmla="*/ 2147483647 h 13"/>
              <a:gd name="T12" fmla="*/ 2147483647 w 19"/>
              <a:gd name="T13" fmla="*/ 2147483647 h 13"/>
              <a:gd name="T14" fmla="*/ 2147483647 w 19"/>
              <a:gd name="T15" fmla="*/ 2147483647 h 13"/>
              <a:gd name="T16" fmla="*/ 2147483647 w 19"/>
              <a:gd name="T17" fmla="*/ 2147483647 h 13"/>
              <a:gd name="T18" fmla="*/ 0 w 1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3"/>
              <a:gd name="T32" fmla="*/ 19 w 1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3">
                <a:moveTo>
                  <a:pt x="0" y="0"/>
                </a:moveTo>
                <a:lnTo>
                  <a:pt x="10" y="5"/>
                </a:lnTo>
                <a:lnTo>
                  <a:pt x="19" y="9"/>
                </a:lnTo>
                <a:lnTo>
                  <a:pt x="18" y="13"/>
                </a:lnTo>
                <a:lnTo>
                  <a:pt x="19" y="10"/>
                </a:lnTo>
                <a:lnTo>
                  <a:pt x="1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3" name="Freeform 824"/>
          <p:cNvSpPr>
            <a:spLocks/>
          </p:cNvSpPr>
          <p:nvPr/>
        </p:nvSpPr>
        <p:spPr bwMode="auto">
          <a:xfrm>
            <a:off x="2114550" y="5702300"/>
            <a:ext cx="80963" cy="158750"/>
          </a:xfrm>
          <a:custGeom>
            <a:avLst/>
            <a:gdLst>
              <a:gd name="T0" fmla="*/ 2147483647 w 103"/>
              <a:gd name="T1" fmla="*/ 2147483647 h 199"/>
              <a:gd name="T2" fmla="*/ 2147483647 w 103"/>
              <a:gd name="T3" fmla="*/ 0 h 199"/>
              <a:gd name="T4" fmla="*/ 0 w 103"/>
              <a:gd name="T5" fmla="*/ 2147483647 h 199"/>
              <a:gd name="T6" fmla="*/ 2147483647 w 103"/>
              <a:gd name="T7" fmla="*/ 2147483647 h 199"/>
              <a:gd name="T8" fmla="*/ 2147483647 w 103"/>
              <a:gd name="T9" fmla="*/ 2147483647 h 199"/>
              <a:gd name="T10" fmla="*/ 2147483647 w 103"/>
              <a:gd name="T11" fmla="*/ 2147483647 h 199"/>
              <a:gd name="T12" fmla="*/ 2147483647 w 103"/>
              <a:gd name="T13" fmla="*/ 2147483647 h 199"/>
              <a:gd name="T14" fmla="*/ 2147483647 w 103"/>
              <a:gd name="T15" fmla="*/ 2147483647 h 199"/>
              <a:gd name="T16" fmla="*/ 2147483647 w 103"/>
              <a:gd name="T17" fmla="*/ 2147483647 h 199"/>
              <a:gd name="T18" fmla="*/ 2147483647 w 103"/>
              <a:gd name="T19" fmla="*/ 2147483647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99"/>
              <a:gd name="T32" fmla="*/ 103 w 103"/>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99">
                <a:moveTo>
                  <a:pt x="82" y="2"/>
                </a:moveTo>
                <a:lnTo>
                  <a:pt x="83" y="0"/>
                </a:lnTo>
                <a:lnTo>
                  <a:pt x="0" y="190"/>
                </a:lnTo>
                <a:lnTo>
                  <a:pt x="19" y="199"/>
                </a:lnTo>
                <a:lnTo>
                  <a:pt x="102" y="9"/>
                </a:lnTo>
                <a:lnTo>
                  <a:pt x="103" y="7"/>
                </a:lnTo>
                <a:lnTo>
                  <a:pt x="102" y="9"/>
                </a:lnTo>
                <a:lnTo>
                  <a:pt x="103" y="8"/>
                </a:lnTo>
                <a:lnTo>
                  <a:pt x="103" y="7"/>
                </a:lnTo>
                <a:lnTo>
                  <a:pt x="8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4" name="Freeform 825"/>
          <p:cNvSpPr>
            <a:spLocks/>
          </p:cNvSpPr>
          <p:nvPr/>
        </p:nvSpPr>
        <p:spPr bwMode="auto">
          <a:xfrm>
            <a:off x="2179638" y="5554663"/>
            <a:ext cx="50800" cy="153987"/>
          </a:xfrm>
          <a:custGeom>
            <a:avLst/>
            <a:gdLst>
              <a:gd name="T0" fmla="*/ 2147483647 w 65"/>
              <a:gd name="T1" fmla="*/ 2147483647 h 195"/>
              <a:gd name="T2" fmla="*/ 2147483647 w 65"/>
              <a:gd name="T3" fmla="*/ 0 h 195"/>
              <a:gd name="T4" fmla="*/ 0 w 65"/>
              <a:gd name="T5" fmla="*/ 2147483647 h 195"/>
              <a:gd name="T6" fmla="*/ 2147483647 w 65"/>
              <a:gd name="T7" fmla="*/ 2147483647 h 195"/>
              <a:gd name="T8" fmla="*/ 2147483647 w 65"/>
              <a:gd name="T9" fmla="*/ 2147483647 h 195"/>
              <a:gd name="T10" fmla="*/ 2147483647 w 65"/>
              <a:gd name="T11" fmla="*/ 2147483647 h 195"/>
              <a:gd name="T12" fmla="*/ 2147483647 w 65"/>
              <a:gd name="T13" fmla="*/ 2147483647 h 195"/>
              <a:gd name="T14" fmla="*/ 2147483647 w 65"/>
              <a:gd name="T15" fmla="*/ 2147483647 h 195"/>
              <a:gd name="T16" fmla="*/ 2147483647 w 65"/>
              <a:gd name="T17" fmla="*/ 2147483647 h 195"/>
              <a:gd name="T18" fmla="*/ 2147483647 w 65"/>
              <a:gd name="T19" fmla="*/ 2147483647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95"/>
              <a:gd name="T32" fmla="*/ 65 w 65"/>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95">
                <a:moveTo>
                  <a:pt x="44" y="2"/>
                </a:moveTo>
                <a:lnTo>
                  <a:pt x="44" y="0"/>
                </a:lnTo>
                <a:lnTo>
                  <a:pt x="0" y="190"/>
                </a:lnTo>
                <a:lnTo>
                  <a:pt x="21" y="195"/>
                </a:lnTo>
                <a:lnTo>
                  <a:pt x="65" y="5"/>
                </a:lnTo>
                <a:lnTo>
                  <a:pt x="65" y="2"/>
                </a:lnTo>
                <a:lnTo>
                  <a:pt x="65" y="5"/>
                </a:lnTo>
                <a:lnTo>
                  <a:pt x="65" y="4"/>
                </a:lnTo>
                <a:lnTo>
                  <a:pt x="65" y="2"/>
                </a:lnTo>
                <a:lnTo>
                  <a:pt x="4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5" name="Freeform 826"/>
          <p:cNvSpPr>
            <a:spLocks/>
          </p:cNvSpPr>
          <p:nvPr/>
        </p:nvSpPr>
        <p:spPr bwMode="auto">
          <a:xfrm>
            <a:off x="2214563" y="5389563"/>
            <a:ext cx="15875" cy="166687"/>
          </a:xfrm>
          <a:custGeom>
            <a:avLst/>
            <a:gdLst>
              <a:gd name="T0" fmla="*/ 2147483647 w 21"/>
              <a:gd name="T1" fmla="*/ 0 h 209"/>
              <a:gd name="T2" fmla="*/ 0 w 21"/>
              <a:gd name="T3" fmla="*/ 0 h 209"/>
              <a:gd name="T4" fmla="*/ 0 w 21"/>
              <a:gd name="T5" fmla="*/ 2147483647 h 209"/>
              <a:gd name="T6" fmla="*/ 2147483647 w 21"/>
              <a:gd name="T7" fmla="*/ 2147483647 h 209"/>
              <a:gd name="T8" fmla="*/ 2147483647 w 21"/>
              <a:gd name="T9" fmla="*/ 0 h 209"/>
              <a:gd name="T10" fmla="*/ 2147483647 w 21"/>
              <a:gd name="T11" fmla="*/ 0 h 209"/>
              <a:gd name="T12" fmla="*/ 0 60000 65536"/>
              <a:gd name="T13" fmla="*/ 0 60000 65536"/>
              <a:gd name="T14" fmla="*/ 0 60000 65536"/>
              <a:gd name="T15" fmla="*/ 0 60000 65536"/>
              <a:gd name="T16" fmla="*/ 0 60000 65536"/>
              <a:gd name="T17" fmla="*/ 0 60000 65536"/>
              <a:gd name="T18" fmla="*/ 0 w 21"/>
              <a:gd name="T19" fmla="*/ 0 h 209"/>
              <a:gd name="T20" fmla="*/ 21 w 21"/>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21" h="209">
                <a:moveTo>
                  <a:pt x="10" y="0"/>
                </a:moveTo>
                <a:lnTo>
                  <a:pt x="0" y="0"/>
                </a:lnTo>
                <a:lnTo>
                  <a:pt x="0" y="209"/>
                </a:lnTo>
                <a:lnTo>
                  <a:pt x="21" y="209"/>
                </a:lnTo>
                <a:lnTo>
                  <a:pt x="21"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6" name="Freeform 827"/>
          <p:cNvSpPr>
            <a:spLocks/>
          </p:cNvSpPr>
          <p:nvPr/>
        </p:nvSpPr>
        <p:spPr bwMode="auto">
          <a:xfrm>
            <a:off x="1525588" y="5483225"/>
            <a:ext cx="61912" cy="44450"/>
          </a:xfrm>
          <a:custGeom>
            <a:avLst/>
            <a:gdLst>
              <a:gd name="T0" fmla="*/ 2147483647 w 78"/>
              <a:gd name="T1" fmla="*/ 2147483647 h 57"/>
              <a:gd name="T2" fmla="*/ 2147483647 w 78"/>
              <a:gd name="T3" fmla="*/ 0 h 57"/>
              <a:gd name="T4" fmla="*/ 0 w 78"/>
              <a:gd name="T5" fmla="*/ 2147483647 h 57"/>
              <a:gd name="T6" fmla="*/ 2147483647 w 78"/>
              <a:gd name="T7" fmla="*/ 2147483647 h 57"/>
              <a:gd name="T8" fmla="*/ 2147483647 w 78"/>
              <a:gd name="T9" fmla="*/ 2147483647 h 57"/>
              <a:gd name="T10" fmla="*/ 2147483647 w 78"/>
              <a:gd name="T11" fmla="*/ 2147483647 h 57"/>
              <a:gd name="T12" fmla="*/ 2147483647 w 78"/>
              <a:gd name="T13" fmla="*/ 2147483647 h 57"/>
              <a:gd name="T14" fmla="*/ 2147483647 w 78"/>
              <a:gd name="T15" fmla="*/ 2147483647 h 57"/>
              <a:gd name="T16" fmla="*/ 2147483647 w 78"/>
              <a:gd name="T17" fmla="*/ 2147483647 h 57"/>
              <a:gd name="T18" fmla="*/ 2147483647 w 78"/>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57"/>
              <a:gd name="T32" fmla="*/ 78 w 78"/>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57">
                <a:moveTo>
                  <a:pt x="62" y="3"/>
                </a:moveTo>
                <a:lnTo>
                  <a:pt x="64" y="0"/>
                </a:lnTo>
                <a:lnTo>
                  <a:pt x="0" y="38"/>
                </a:lnTo>
                <a:lnTo>
                  <a:pt x="11" y="57"/>
                </a:lnTo>
                <a:lnTo>
                  <a:pt x="76" y="19"/>
                </a:lnTo>
                <a:lnTo>
                  <a:pt x="78" y="17"/>
                </a:lnTo>
                <a:lnTo>
                  <a:pt x="76" y="19"/>
                </a:lnTo>
                <a:lnTo>
                  <a:pt x="77" y="18"/>
                </a:lnTo>
                <a:lnTo>
                  <a:pt x="78" y="18"/>
                </a:lnTo>
                <a:lnTo>
                  <a:pt x="6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7" name="Freeform 828"/>
          <p:cNvSpPr>
            <a:spLocks/>
          </p:cNvSpPr>
          <p:nvPr/>
        </p:nvSpPr>
        <p:spPr bwMode="auto">
          <a:xfrm>
            <a:off x="1574800" y="5446713"/>
            <a:ext cx="47625" cy="49212"/>
          </a:xfrm>
          <a:custGeom>
            <a:avLst/>
            <a:gdLst>
              <a:gd name="T0" fmla="*/ 2147483647 w 60"/>
              <a:gd name="T1" fmla="*/ 0 h 64"/>
              <a:gd name="T2" fmla="*/ 2147483647 w 60"/>
              <a:gd name="T3" fmla="*/ 2147483647 h 64"/>
              <a:gd name="T4" fmla="*/ 0 w 60"/>
              <a:gd name="T5" fmla="*/ 2147483647 h 64"/>
              <a:gd name="T6" fmla="*/ 2147483647 w 60"/>
              <a:gd name="T7" fmla="*/ 2147483647 h 64"/>
              <a:gd name="T8" fmla="*/ 2147483647 w 60"/>
              <a:gd name="T9" fmla="*/ 2147483647 h 64"/>
              <a:gd name="T10" fmla="*/ 2147483647 w 60"/>
              <a:gd name="T11" fmla="*/ 2147483647 h 64"/>
              <a:gd name="T12" fmla="*/ 2147483647 w 60"/>
              <a:gd name="T13" fmla="*/ 0 h 64"/>
              <a:gd name="T14" fmla="*/ 2147483647 w 60"/>
              <a:gd name="T15" fmla="*/ 2147483647 h 64"/>
              <a:gd name="T16" fmla="*/ 2147483647 w 60"/>
              <a:gd name="T17" fmla="*/ 2147483647 h 64"/>
              <a:gd name="T18" fmla="*/ 2147483647 w 60"/>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4"/>
              <a:gd name="T32" fmla="*/ 60 w 60"/>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4">
                <a:moveTo>
                  <a:pt x="48" y="0"/>
                </a:moveTo>
                <a:lnTo>
                  <a:pt x="44" y="4"/>
                </a:lnTo>
                <a:lnTo>
                  <a:pt x="0" y="50"/>
                </a:lnTo>
                <a:lnTo>
                  <a:pt x="16" y="64"/>
                </a:lnTo>
                <a:lnTo>
                  <a:pt x="60" y="17"/>
                </a:lnTo>
                <a:lnTo>
                  <a:pt x="55" y="21"/>
                </a:lnTo>
                <a:lnTo>
                  <a:pt x="48" y="0"/>
                </a:lnTo>
                <a:lnTo>
                  <a:pt x="46" y="1"/>
                </a:lnTo>
                <a:lnTo>
                  <a:pt x="44" y="2"/>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8" name="Freeform 829"/>
          <p:cNvSpPr>
            <a:spLocks/>
          </p:cNvSpPr>
          <p:nvPr/>
        </p:nvSpPr>
        <p:spPr bwMode="auto">
          <a:xfrm>
            <a:off x="1614488" y="5430838"/>
            <a:ext cx="55562" cy="31750"/>
          </a:xfrm>
          <a:custGeom>
            <a:avLst/>
            <a:gdLst>
              <a:gd name="T0" fmla="*/ 2147483647 w 72"/>
              <a:gd name="T1" fmla="*/ 2147483647 h 39"/>
              <a:gd name="T2" fmla="*/ 2147483647 w 72"/>
              <a:gd name="T3" fmla="*/ 0 h 39"/>
              <a:gd name="T4" fmla="*/ 0 w 72"/>
              <a:gd name="T5" fmla="*/ 2147483647 h 39"/>
              <a:gd name="T6" fmla="*/ 2147483647 w 72"/>
              <a:gd name="T7" fmla="*/ 2147483647 h 39"/>
              <a:gd name="T8" fmla="*/ 2147483647 w 72"/>
              <a:gd name="T9" fmla="*/ 2147483647 h 39"/>
              <a:gd name="T10" fmla="*/ 2147483647 w 72"/>
              <a:gd name="T11" fmla="*/ 2147483647 h 39"/>
              <a:gd name="T12" fmla="*/ 0 60000 65536"/>
              <a:gd name="T13" fmla="*/ 0 60000 65536"/>
              <a:gd name="T14" fmla="*/ 0 60000 65536"/>
              <a:gd name="T15" fmla="*/ 0 60000 65536"/>
              <a:gd name="T16" fmla="*/ 0 60000 65536"/>
              <a:gd name="T17" fmla="*/ 0 60000 65536"/>
              <a:gd name="T18" fmla="*/ 0 w 72"/>
              <a:gd name="T19" fmla="*/ 0 h 39"/>
              <a:gd name="T20" fmla="*/ 72 w 7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2" h="39">
                <a:moveTo>
                  <a:pt x="68" y="10"/>
                </a:moveTo>
                <a:lnTo>
                  <a:pt x="65" y="0"/>
                </a:lnTo>
                <a:lnTo>
                  <a:pt x="0" y="18"/>
                </a:lnTo>
                <a:lnTo>
                  <a:pt x="7" y="39"/>
                </a:lnTo>
                <a:lnTo>
                  <a:pt x="72" y="20"/>
                </a:lnTo>
                <a:lnTo>
                  <a:pt x="6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9" name="Freeform 830"/>
          <p:cNvSpPr>
            <a:spLocks/>
          </p:cNvSpPr>
          <p:nvPr/>
        </p:nvSpPr>
        <p:spPr bwMode="auto">
          <a:xfrm>
            <a:off x="1546225" y="5635625"/>
            <a:ext cx="61913" cy="61913"/>
          </a:xfrm>
          <a:custGeom>
            <a:avLst/>
            <a:gdLst>
              <a:gd name="T0" fmla="*/ 2147483647 w 78"/>
              <a:gd name="T1" fmla="*/ 0 h 77"/>
              <a:gd name="T2" fmla="*/ 2147483647 w 78"/>
              <a:gd name="T3" fmla="*/ 0 h 77"/>
              <a:gd name="T4" fmla="*/ 0 w 78"/>
              <a:gd name="T5" fmla="*/ 2147483647 h 77"/>
              <a:gd name="T6" fmla="*/ 2147483647 w 78"/>
              <a:gd name="T7" fmla="*/ 2147483647 h 77"/>
              <a:gd name="T8" fmla="*/ 2147483647 w 78"/>
              <a:gd name="T9" fmla="*/ 2147483647 h 77"/>
              <a:gd name="T10" fmla="*/ 2147483647 w 78"/>
              <a:gd name="T11" fmla="*/ 2147483647 h 77"/>
              <a:gd name="T12" fmla="*/ 2147483647 w 78"/>
              <a:gd name="T13" fmla="*/ 0 h 77"/>
              <a:gd name="T14" fmla="*/ 0 60000 65536"/>
              <a:gd name="T15" fmla="*/ 0 60000 65536"/>
              <a:gd name="T16" fmla="*/ 0 60000 65536"/>
              <a:gd name="T17" fmla="*/ 0 60000 65536"/>
              <a:gd name="T18" fmla="*/ 0 60000 65536"/>
              <a:gd name="T19" fmla="*/ 0 60000 65536"/>
              <a:gd name="T20" fmla="*/ 0 60000 65536"/>
              <a:gd name="T21" fmla="*/ 0 w 78"/>
              <a:gd name="T22" fmla="*/ 0 h 77"/>
              <a:gd name="T23" fmla="*/ 78 w 78"/>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77">
                <a:moveTo>
                  <a:pt x="62" y="0"/>
                </a:moveTo>
                <a:lnTo>
                  <a:pt x="63" y="0"/>
                </a:lnTo>
                <a:lnTo>
                  <a:pt x="0" y="63"/>
                </a:lnTo>
                <a:lnTo>
                  <a:pt x="14" y="77"/>
                </a:lnTo>
                <a:lnTo>
                  <a:pt x="77" y="14"/>
                </a:lnTo>
                <a:lnTo>
                  <a:pt x="78" y="14"/>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0" name="Freeform 831"/>
          <p:cNvSpPr>
            <a:spLocks/>
          </p:cNvSpPr>
          <p:nvPr/>
        </p:nvSpPr>
        <p:spPr bwMode="auto">
          <a:xfrm>
            <a:off x="1595438" y="5599113"/>
            <a:ext cx="42862" cy="47625"/>
          </a:xfrm>
          <a:custGeom>
            <a:avLst/>
            <a:gdLst>
              <a:gd name="T0" fmla="*/ 2147483647 w 54"/>
              <a:gd name="T1" fmla="*/ 0 h 60"/>
              <a:gd name="T2" fmla="*/ 2147483647 w 54"/>
              <a:gd name="T3" fmla="*/ 2147483647 h 60"/>
              <a:gd name="T4" fmla="*/ 0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0 h 60"/>
              <a:gd name="T14" fmla="*/ 0 60000 65536"/>
              <a:gd name="T15" fmla="*/ 0 60000 65536"/>
              <a:gd name="T16" fmla="*/ 0 60000 65536"/>
              <a:gd name="T17" fmla="*/ 0 60000 65536"/>
              <a:gd name="T18" fmla="*/ 0 60000 65536"/>
              <a:gd name="T19" fmla="*/ 0 60000 65536"/>
              <a:gd name="T20" fmla="*/ 0 60000 65536"/>
              <a:gd name="T21" fmla="*/ 0 w 54"/>
              <a:gd name="T22" fmla="*/ 0 h 60"/>
              <a:gd name="T23" fmla="*/ 54 w 5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0">
                <a:moveTo>
                  <a:pt x="39" y="0"/>
                </a:moveTo>
                <a:lnTo>
                  <a:pt x="38" y="1"/>
                </a:lnTo>
                <a:lnTo>
                  <a:pt x="0" y="46"/>
                </a:lnTo>
                <a:lnTo>
                  <a:pt x="16" y="60"/>
                </a:lnTo>
                <a:lnTo>
                  <a:pt x="54" y="15"/>
                </a:lnTo>
                <a:lnTo>
                  <a:pt x="53" y="16"/>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1" name="Freeform 832"/>
          <p:cNvSpPr>
            <a:spLocks/>
          </p:cNvSpPr>
          <p:nvPr/>
        </p:nvSpPr>
        <p:spPr bwMode="auto">
          <a:xfrm>
            <a:off x="1627188" y="5564188"/>
            <a:ext cx="46037" cy="47625"/>
          </a:xfrm>
          <a:custGeom>
            <a:avLst/>
            <a:gdLst>
              <a:gd name="T0" fmla="*/ 2147483647 w 59"/>
              <a:gd name="T1" fmla="*/ 2147483647 h 60"/>
              <a:gd name="T2" fmla="*/ 2147483647 w 59"/>
              <a:gd name="T3" fmla="*/ 0 h 60"/>
              <a:gd name="T4" fmla="*/ 0 w 59"/>
              <a:gd name="T5" fmla="*/ 2147483647 h 60"/>
              <a:gd name="T6" fmla="*/ 2147483647 w 59"/>
              <a:gd name="T7" fmla="*/ 2147483647 h 60"/>
              <a:gd name="T8" fmla="*/ 2147483647 w 59"/>
              <a:gd name="T9" fmla="*/ 2147483647 h 60"/>
              <a:gd name="T10" fmla="*/ 2147483647 w 59"/>
              <a:gd name="T11" fmla="*/ 2147483647 h 60"/>
              <a:gd name="T12" fmla="*/ 0 60000 65536"/>
              <a:gd name="T13" fmla="*/ 0 60000 65536"/>
              <a:gd name="T14" fmla="*/ 0 60000 65536"/>
              <a:gd name="T15" fmla="*/ 0 60000 65536"/>
              <a:gd name="T16" fmla="*/ 0 60000 65536"/>
              <a:gd name="T17" fmla="*/ 0 60000 65536"/>
              <a:gd name="T18" fmla="*/ 0 w 59"/>
              <a:gd name="T19" fmla="*/ 0 h 60"/>
              <a:gd name="T20" fmla="*/ 59 w 59"/>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59" h="60">
                <a:moveTo>
                  <a:pt x="52" y="8"/>
                </a:moveTo>
                <a:lnTo>
                  <a:pt x="45" y="0"/>
                </a:lnTo>
                <a:lnTo>
                  <a:pt x="0" y="44"/>
                </a:lnTo>
                <a:lnTo>
                  <a:pt x="14" y="60"/>
                </a:lnTo>
                <a:lnTo>
                  <a:pt x="59" y="16"/>
                </a:lnTo>
                <a:lnTo>
                  <a:pt x="5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32" name="AutoShape 920"/>
          <p:cNvSpPr>
            <a:spLocks noChangeArrowheads="1"/>
          </p:cNvSpPr>
          <p:nvPr/>
        </p:nvSpPr>
        <p:spPr bwMode="auto">
          <a:xfrm>
            <a:off x="7481888" y="2571750"/>
            <a:ext cx="152400" cy="381000"/>
          </a:xfrm>
          <a:prstGeom prst="downArrow">
            <a:avLst>
              <a:gd name="adj1" fmla="val 50000"/>
              <a:gd name="adj2" fmla="val 625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68633" name="Text Box 921"/>
          <p:cNvSpPr txBox="1">
            <a:spLocks noChangeArrowheads="1"/>
          </p:cNvSpPr>
          <p:nvPr/>
        </p:nvSpPr>
        <p:spPr bwMode="auto">
          <a:xfrm>
            <a:off x="7637927" y="2264600"/>
            <a:ext cx="1143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aseline="30000" dirty="0" err="1">
                <a:solidFill>
                  <a:srgbClr val="FF0000"/>
                </a:solidFill>
                <a:latin typeface="Times New Roman" charset="0"/>
              </a:rPr>
              <a:t>Bookbag</a:t>
            </a:r>
            <a:endParaRPr lang="en-US" sz="2800" baseline="30000" dirty="0">
              <a:solidFill>
                <a:srgbClr val="FF0000"/>
              </a:solidFill>
              <a:latin typeface="Times New Roman" charset="0"/>
            </a:endParaRPr>
          </a:p>
        </p:txBody>
      </p:sp>
      <p:pic>
        <p:nvPicPr>
          <p:cNvPr id="68634" name="Picture 922" descr="NOTEPAD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088" y="4060825"/>
            <a:ext cx="4873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5" name="Text Box 923"/>
          <p:cNvSpPr txBox="1">
            <a:spLocks noChangeArrowheads="1"/>
          </p:cNvSpPr>
          <p:nvPr/>
        </p:nvSpPr>
        <p:spPr bwMode="auto">
          <a:xfrm>
            <a:off x="7504827" y="4206239"/>
            <a:ext cx="12192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aseline="30000" dirty="0">
                <a:solidFill>
                  <a:srgbClr val="FF0000"/>
                </a:solidFill>
                <a:latin typeface="Times New Roman" charset="0"/>
              </a:rPr>
              <a:t>Notebook</a:t>
            </a:r>
            <a:endParaRPr lang="en-US" sz="2800" baseline="30000" dirty="0">
              <a:solidFill>
                <a:srgbClr val="FF0000"/>
              </a:solidFill>
              <a:latin typeface="Times New Roman" charset="0"/>
            </a:endParaRPr>
          </a:p>
        </p:txBody>
      </p:sp>
      <p:sp>
        <p:nvSpPr>
          <p:cNvPr id="68636" name="AutoShape 928"/>
          <p:cNvSpPr>
            <a:spLocks noChangeArrowheads="1"/>
          </p:cNvSpPr>
          <p:nvPr/>
        </p:nvSpPr>
        <p:spPr bwMode="auto">
          <a:xfrm>
            <a:off x="7634288" y="4933950"/>
            <a:ext cx="1295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676760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685800" y="304800"/>
            <a:ext cx="7861300" cy="1143000"/>
          </a:xfrm>
        </p:spPr>
        <p:txBody>
          <a:bodyPr vert="horz" wrap="square" lIns="91440" tIns="45720" rIns="91440" bIns="45720" numCol="1" anchorCtr="0" compatLnSpc="1">
            <a:prstTxWarp prst="textNoShape">
              <a:avLst/>
            </a:prstTxWarp>
          </a:bodyPr>
          <a:lstStyle/>
          <a:p>
            <a:r>
              <a:rPr lang="en-US" dirty="0">
                <a:effectLst>
                  <a:outerShdw blurRad="38100" dist="38100" dir="2700000" algn="tl">
                    <a:srgbClr val="DDDDDD"/>
                  </a:outerShdw>
                </a:effectLst>
                <a:latin typeface="Arial" charset="0"/>
                <a:ea typeface="ＭＳ Ｐゴシック" charset="0"/>
                <a:cs typeface="ＭＳ Ｐゴシック" charset="0"/>
              </a:rPr>
              <a:t>Sensory Diet</a:t>
            </a:r>
          </a:p>
        </p:txBody>
      </p:sp>
      <p:sp>
        <p:nvSpPr>
          <p:cNvPr id="69635" name="Rectangle 3"/>
          <p:cNvSpPr>
            <a:spLocks noGrp="1" noChangeArrowheads="1"/>
          </p:cNvSpPr>
          <p:nvPr>
            <p:ph type="body" sz="half" idx="1"/>
          </p:nvPr>
        </p:nvSpPr>
        <p:spPr>
          <a:xfrm>
            <a:off x="304800" y="2692400"/>
            <a:ext cx="3810000" cy="3937000"/>
          </a:xfrm>
        </p:spPr>
        <p:txBody>
          <a:bodyPr>
            <a:normAutofit fontScale="92500" lnSpcReduction="20000"/>
          </a:bodyPr>
          <a:lstStyle/>
          <a:p>
            <a:pPr marL="0" indent="0">
              <a:buFontTx/>
              <a:buNone/>
            </a:pPr>
            <a:r>
              <a:rPr lang="en-US" dirty="0">
                <a:latin typeface="Arial" charset="0"/>
                <a:ea typeface="ＭＳ Ｐゴシック" charset="0"/>
                <a:cs typeface="ＭＳ Ｐゴシック" charset="0"/>
              </a:rPr>
              <a:t>Activities that are </a:t>
            </a:r>
            <a:r>
              <a:rPr lang="en-US" dirty="0">
                <a:solidFill>
                  <a:schemeClr val="hlink"/>
                </a:solidFill>
                <a:latin typeface="Arial" charset="0"/>
                <a:ea typeface="ＭＳ Ｐゴシック" charset="0"/>
                <a:cs typeface="ＭＳ Ｐゴシック" charset="0"/>
              </a:rPr>
              <a:t>calming</a:t>
            </a:r>
            <a:r>
              <a:rPr lang="en-US" dirty="0">
                <a:latin typeface="Arial" charset="0"/>
                <a:ea typeface="ＭＳ Ｐゴシック" charset="0"/>
                <a:cs typeface="ＭＳ Ｐゴシック" charset="0"/>
              </a:rPr>
              <a:t>:</a:t>
            </a:r>
          </a:p>
          <a:p>
            <a:pPr marL="457200" lvl="1" indent="-228600"/>
            <a:r>
              <a:rPr lang="en-US" sz="2000" dirty="0">
                <a:latin typeface="Arial" charset="0"/>
                <a:ea typeface="ＭＳ Ｐゴシック" charset="0"/>
              </a:rPr>
              <a:t>Sucking (e.g., a thick shake through a straw, hard candies, or a popsicle).</a:t>
            </a:r>
          </a:p>
          <a:p>
            <a:pPr marL="457200" lvl="1" indent="-228600"/>
            <a:r>
              <a:rPr lang="en-US" sz="2000" dirty="0">
                <a:latin typeface="Arial" charset="0"/>
                <a:ea typeface="ＭＳ Ｐゴシック" charset="0"/>
              </a:rPr>
              <a:t>Slow rhythmic movement, rocking or swinging.</a:t>
            </a:r>
          </a:p>
          <a:p>
            <a:pPr marL="457200" lvl="1" indent="-228600"/>
            <a:r>
              <a:rPr lang="en-US" sz="2000" dirty="0">
                <a:latin typeface="Arial" charset="0"/>
                <a:ea typeface="ＭＳ Ｐゴシック" charset="0"/>
              </a:rPr>
              <a:t>Cuddling, or wrapping a blanket around the shoulders.</a:t>
            </a:r>
          </a:p>
          <a:p>
            <a:pPr marL="457200" lvl="1" indent="-228600"/>
            <a:r>
              <a:rPr lang="en-US" sz="2000" dirty="0">
                <a:latin typeface="Arial" charset="0"/>
                <a:ea typeface="ＭＳ Ｐゴシック" charset="0"/>
              </a:rPr>
              <a:t>Pushing against walls with the hands, sides of the body, back and buttocks.</a:t>
            </a:r>
            <a:endParaRPr lang="en-US" dirty="0">
              <a:latin typeface="Arial" charset="0"/>
              <a:ea typeface="ＭＳ Ｐゴシック" charset="0"/>
            </a:endParaRPr>
          </a:p>
        </p:txBody>
      </p:sp>
      <p:sp>
        <p:nvSpPr>
          <p:cNvPr id="69636" name="Rectangle 4"/>
          <p:cNvSpPr>
            <a:spLocks noGrp="1" noChangeArrowheads="1"/>
          </p:cNvSpPr>
          <p:nvPr>
            <p:ph type="body" sz="half" idx="2"/>
          </p:nvPr>
        </p:nvSpPr>
        <p:spPr>
          <a:xfrm>
            <a:off x="4953000" y="2590800"/>
            <a:ext cx="4033837" cy="3968750"/>
          </a:xfrm>
        </p:spPr>
        <p:txBody>
          <a:bodyPr/>
          <a:lstStyle/>
          <a:p>
            <a:pPr marL="0" indent="0">
              <a:buFontTx/>
              <a:buNone/>
            </a:pPr>
            <a:r>
              <a:rPr lang="en-US" sz="2600" dirty="0">
                <a:latin typeface="Arial" charset="0"/>
                <a:ea typeface="ＭＳ Ｐゴシック" charset="0"/>
                <a:cs typeface="ＭＳ Ｐゴシック" charset="0"/>
              </a:rPr>
              <a:t>Activities that are </a:t>
            </a:r>
            <a:r>
              <a:rPr lang="en-US" sz="2600" dirty="0">
                <a:solidFill>
                  <a:schemeClr val="hlink"/>
                </a:solidFill>
                <a:latin typeface="Arial" charset="0"/>
                <a:ea typeface="ＭＳ Ｐゴシック" charset="0"/>
                <a:cs typeface="ＭＳ Ｐゴシック" charset="0"/>
              </a:rPr>
              <a:t>alerting</a:t>
            </a:r>
            <a:r>
              <a:rPr lang="en-US" sz="2600" dirty="0">
                <a:latin typeface="Arial" charset="0"/>
                <a:ea typeface="ＭＳ Ｐゴシック" charset="0"/>
                <a:cs typeface="ＭＳ Ｐゴシック" charset="0"/>
              </a:rPr>
              <a:t>:</a:t>
            </a:r>
          </a:p>
          <a:p>
            <a:pPr marL="457200" lvl="1" indent="-228600"/>
            <a:r>
              <a:rPr lang="en-US" sz="1900" dirty="0">
                <a:latin typeface="Arial" charset="0"/>
                <a:ea typeface="ＭＳ Ｐゴシック" charset="0"/>
              </a:rPr>
              <a:t>Light touch, light tickles with a feather, back scratch, </a:t>
            </a:r>
            <a:r>
              <a:rPr lang="en-US" sz="1900" dirty="0" err="1">
                <a:latin typeface="Arial" charset="0"/>
                <a:ea typeface="ＭＳ Ｐゴシック" charset="0"/>
              </a:rPr>
              <a:t>koosh</a:t>
            </a:r>
            <a:r>
              <a:rPr lang="en-US" sz="1900" dirty="0">
                <a:latin typeface="Arial" charset="0"/>
                <a:ea typeface="ＭＳ Ｐゴシック" charset="0"/>
              </a:rPr>
              <a:t> ball.</a:t>
            </a:r>
          </a:p>
          <a:p>
            <a:pPr marL="457200" lvl="1" indent="-228600"/>
            <a:r>
              <a:rPr lang="en-US" sz="1900" dirty="0">
                <a:latin typeface="Arial" charset="0"/>
                <a:ea typeface="ＭＳ Ｐゴシック" charset="0"/>
              </a:rPr>
              <a:t>Fast, irregular movement, bouncing on a therapy ball, playing tag and jumping.</a:t>
            </a:r>
          </a:p>
          <a:p>
            <a:pPr marL="457200" lvl="1" indent="-228600"/>
            <a:r>
              <a:rPr lang="en-US" sz="1900" dirty="0">
                <a:latin typeface="Arial" charset="0"/>
                <a:ea typeface="ＭＳ Ｐゴシック" charset="0"/>
              </a:rPr>
              <a:t>Crunchy foods: pretzels, crackers, popcorn, or raw vegetable sticks.</a:t>
            </a:r>
          </a:p>
        </p:txBody>
      </p:sp>
      <p:sp>
        <p:nvSpPr>
          <p:cNvPr id="69637" name="TextBox 4"/>
          <p:cNvSpPr txBox="1">
            <a:spLocks noChangeArrowheads="1"/>
          </p:cNvSpPr>
          <p:nvPr/>
        </p:nvSpPr>
        <p:spPr bwMode="auto">
          <a:xfrm>
            <a:off x="609600" y="1676400"/>
            <a:ext cx="8070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i="1" dirty="0"/>
              <a:t>A </a:t>
            </a:r>
            <a:r>
              <a:rPr lang="ja-JP" altLang="en-US" sz="2000" i="1" dirty="0"/>
              <a:t>“</a:t>
            </a:r>
            <a:r>
              <a:rPr lang="en-US" sz="2000" i="1" dirty="0"/>
              <a:t>sensory diet</a:t>
            </a:r>
            <a:r>
              <a:rPr lang="ja-JP" altLang="en-US" sz="2000" i="1" dirty="0"/>
              <a:t>”</a:t>
            </a:r>
            <a:r>
              <a:rPr lang="en-US" sz="2000" i="1" dirty="0"/>
              <a:t> is a carefully designed, personalized activity plan that provides the sensory input a person needs to stay focused and organized throughout the day.</a:t>
            </a:r>
          </a:p>
        </p:txBody>
      </p:sp>
    </p:spTree>
    <p:extLst>
      <p:ext uri="{BB962C8B-B14F-4D97-AF65-F5344CB8AC3E}">
        <p14:creationId xmlns:p14="http://schemas.microsoft.com/office/powerpoint/2010/main" val="2642000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1058863" y="274638"/>
            <a:ext cx="7627937" cy="1143000"/>
          </a:xfrm>
        </p:spPr>
        <p:txBody>
          <a:bodyPr vert="horz" wrap="square" lIns="91440" tIns="45720" rIns="91440" bIns="45720" numCol="1" anchorCtr="0" compatLnSpc="1">
            <a:prstTxWarp prst="textNoShape">
              <a:avLst/>
            </a:prstTxWarp>
          </a:bodyPr>
          <a:lstStyle/>
          <a:p>
            <a:r>
              <a:rPr lang="en-US">
                <a:effectLst>
                  <a:outerShdw blurRad="38100" dist="38100" dir="2700000" algn="tl">
                    <a:srgbClr val="DDDDDD"/>
                  </a:outerShdw>
                </a:effectLst>
                <a:latin typeface="Arial" charset="0"/>
                <a:ea typeface="ＭＳ Ｐゴシック" charset="0"/>
                <a:cs typeface="ＭＳ Ｐゴシック" charset="0"/>
              </a:rPr>
              <a:t>Sensory Diet (Continued)</a:t>
            </a:r>
          </a:p>
        </p:txBody>
      </p:sp>
      <p:sp>
        <p:nvSpPr>
          <p:cNvPr id="70659" name="Rectangle 4"/>
          <p:cNvSpPr>
            <a:spLocks noGrp="1" noChangeArrowheads="1"/>
          </p:cNvSpPr>
          <p:nvPr>
            <p:ph type="body" sz="half" idx="2"/>
          </p:nvPr>
        </p:nvSpPr>
        <p:spPr>
          <a:xfrm>
            <a:off x="4191000" y="1798636"/>
            <a:ext cx="4491037" cy="4525963"/>
          </a:xfrm>
        </p:spPr>
        <p:txBody>
          <a:bodyPr>
            <a:normAutofit fontScale="92500" lnSpcReduction="10000"/>
          </a:bodyPr>
          <a:lstStyle/>
          <a:p>
            <a:pPr marL="0" indent="0">
              <a:spcAft>
                <a:spcPts val="600"/>
              </a:spcAft>
              <a:buFontTx/>
              <a:buNone/>
            </a:pPr>
            <a:r>
              <a:rPr lang="en-US" sz="2800" dirty="0">
                <a:latin typeface="Arial" charset="0"/>
                <a:ea typeface="ＭＳ Ｐゴシック" charset="0"/>
                <a:cs typeface="ＭＳ Ｐゴシック" charset="0"/>
              </a:rPr>
              <a:t>Activities that are </a:t>
            </a:r>
            <a:r>
              <a:rPr lang="en-US" sz="2800" dirty="0">
                <a:solidFill>
                  <a:schemeClr val="hlink"/>
                </a:solidFill>
                <a:latin typeface="Arial" charset="0"/>
                <a:ea typeface="ＭＳ Ｐゴシック" charset="0"/>
                <a:cs typeface="ＭＳ Ｐゴシック" charset="0"/>
              </a:rPr>
              <a:t>alerting</a:t>
            </a:r>
            <a:r>
              <a:rPr lang="en-US" sz="2800" dirty="0">
                <a:latin typeface="Arial" charset="0"/>
                <a:ea typeface="ＭＳ Ｐゴシック" charset="0"/>
                <a:cs typeface="ＭＳ Ｐゴシック" charset="0"/>
              </a:rPr>
              <a:t>:</a:t>
            </a:r>
          </a:p>
          <a:p>
            <a:pPr marL="457200" lvl="1" indent="-228600">
              <a:spcAft>
                <a:spcPts val="600"/>
              </a:spcAft>
            </a:pPr>
            <a:r>
              <a:rPr lang="en-US" sz="2000" dirty="0">
                <a:latin typeface="Arial" charset="0"/>
                <a:ea typeface="ＭＳ Ｐゴシック" charset="0"/>
              </a:rPr>
              <a:t>Pushing and pulling activities; playing with a </a:t>
            </a:r>
            <a:r>
              <a:rPr lang="ja-JP" altLang="en-US" sz="2000" dirty="0">
                <a:latin typeface="Arial" charset="0"/>
                <a:ea typeface="ＭＳ Ｐゴシック" charset="0"/>
              </a:rPr>
              <a:t>“</a:t>
            </a:r>
            <a:r>
              <a:rPr lang="en-US" sz="2000" dirty="0">
                <a:latin typeface="Arial" charset="0"/>
                <a:ea typeface="ＭＳ Ｐゴシック" charset="0"/>
              </a:rPr>
              <a:t>Stretch Armstrong</a:t>
            </a:r>
            <a:r>
              <a:rPr lang="ja-JP" altLang="en-US" sz="2000" dirty="0">
                <a:latin typeface="Arial" charset="0"/>
                <a:ea typeface="ＭＳ Ｐゴシック" charset="0"/>
              </a:rPr>
              <a:t>”</a:t>
            </a:r>
            <a:r>
              <a:rPr lang="en-US" sz="2000" dirty="0">
                <a:latin typeface="Arial" charset="0"/>
                <a:ea typeface="ＭＳ Ｐゴシック" charset="0"/>
              </a:rPr>
              <a:t> toy or stiff clay, pushing a loaded cart.</a:t>
            </a:r>
          </a:p>
          <a:p>
            <a:pPr marL="457200" lvl="1" indent="-228600">
              <a:spcAft>
                <a:spcPts val="600"/>
              </a:spcAft>
            </a:pPr>
            <a:r>
              <a:rPr lang="en-US" sz="2000" dirty="0">
                <a:latin typeface="Arial" charset="0"/>
                <a:ea typeface="ＭＳ Ｐゴシック" charset="0"/>
              </a:rPr>
              <a:t>Moving furniture, putting up chairs.</a:t>
            </a:r>
            <a:endParaRPr lang="en-US" sz="2400" dirty="0">
              <a:latin typeface="Arial" charset="0"/>
              <a:ea typeface="ＭＳ Ｐゴシック" charset="0"/>
            </a:endParaRPr>
          </a:p>
          <a:p>
            <a:pPr marL="457200" lvl="1" indent="-228600">
              <a:spcAft>
                <a:spcPts val="600"/>
              </a:spcAft>
            </a:pPr>
            <a:r>
              <a:rPr lang="en-US" sz="2000" dirty="0">
                <a:latin typeface="Arial" charset="0"/>
                <a:ea typeface="ＭＳ Ｐゴシック" charset="0"/>
              </a:rPr>
              <a:t>Hiking, climbing, tug-a-war.</a:t>
            </a:r>
          </a:p>
          <a:p>
            <a:pPr marL="457200" lvl="1" indent="-228600">
              <a:spcAft>
                <a:spcPts val="600"/>
              </a:spcAft>
            </a:pPr>
            <a:r>
              <a:rPr lang="en-US" sz="2000" dirty="0">
                <a:latin typeface="Arial" charset="0"/>
                <a:ea typeface="ＭＳ Ｐゴシック" charset="0"/>
              </a:rPr>
              <a:t>Carrying and passing out books.</a:t>
            </a:r>
          </a:p>
          <a:p>
            <a:pPr marL="457200" lvl="1" indent="-228600">
              <a:spcAft>
                <a:spcPts val="600"/>
              </a:spcAft>
            </a:pPr>
            <a:r>
              <a:rPr lang="en-US" sz="2000" dirty="0">
                <a:latin typeface="Arial" charset="0"/>
                <a:ea typeface="ＭＳ Ｐゴシック" charset="0"/>
              </a:rPr>
              <a:t>Chewy foods: gum, bagels, fruit bars, dried fruit, etc.</a:t>
            </a:r>
            <a:endParaRPr lang="en-US" sz="2400" dirty="0">
              <a:latin typeface="Arial" charset="0"/>
              <a:ea typeface="ＭＳ Ｐゴシック" charset="0"/>
            </a:endParaRPr>
          </a:p>
        </p:txBody>
      </p:sp>
      <p:pic>
        <p:nvPicPr>
          <p:cNvPr id="70660" name="Picture 4" descr="stretcharmstrong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3446463"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160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2412" y="2467707"/>
            <a:ext cx="3657600" cy="1645920"/>
          </a:xfrm>
        </p:spPr>
        <p:txBody>
          <a:bodyPr/>
          <a:lstStyle/>
          <a:p>
            <a:r>
              <a:rPr lang="en-US" dirty="0" smtClean="0"/>
              <a:t>THANK YOU!!!</a:t>
            </a:r>
            <a:br>
              <a:rPr lang="en-US" dirty="0" smtClean="0"/>
            </a:br>
            <a:endParaRPr lang="en-US" dirty="0"/>
          </a:p>
        </p:txBody>
      </p:sp>
      <p:sp>
        <p:nvSpPr>
          <p:cNvPr id="4" name="TextBox 3"/>
          <p:cNvSpPr txBox="1"/>
          <p:nvPr/>
        </p:nvSpPr>
        <p:spPr>
          <a:xfrm>
            <a:off x="2180491" y="3257343"/>
            <a:ext cx="4572000" cy="923330"/>
          </a:xfrm>
          <a:prstGeom prst="rect">
            <a:avLst/>
          </a:prstGeom>
          <a:noFill/>
        </p:spPr>
        <p:txBody>
          <a:bodyPr wrap="square" rtlCol="0">
            <a:spAutoFit/>
          </a:bodyPr>
          <a:lstStyle/>
          <a:p>
            <a:r>
              <a:rPr lang="en-US" dirty="0" smtClean="0"/>
              <a:t>If you have any other questions or want more resources, let us know! I have lots of great information! </a:t>
            </a:r>
            <a:r>
              <a:rPr lang="en-US" dirty="0" smtClean="0">
                <a:sym typeface="Wingdings" pitchFamily="2" charset="2"/>
              </a:rPr>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 y="304800"/>
            <a:ext cx="3776663" cy="194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73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719070"/>
            <a:ext cx="8407893" cy="4834129"/>
          </a:xfrm>
        </p:spPr>
        <p:txBody>
          <a:bodyPr>
            <a:normAutofit lnSpcReduction="10000"/>
          </a:bodyPr>
          <a:lstStyle/>
          <a:p>
            <a:pPr marL="502920" indent="-457200">
              <a:buAutoNum type="arabicPeriod"/>
            </a:pPr>
            <a:r>
              <a:rPr lang="en-US" dirty="0" smtClean="0"/>
              <a:t>I am a child with Autism. I am not “autistic”. It does not define me as a person.</a:t>
            </a:r>
          </a:p>
          <a:p>
            <a:pPr marL="502920" indent="-457200">
              <a:buAutoNum type="arabicPeriod"/>
            </a:pPr>
            <a:r>
              <a:rPr lang="en-US" dirty="0" smtClean="0"/>
              <a:t>My sensory perceptions are disordered. It means that the ordinary sights, sounds, smells, tastes, and touches of everyday that you may not notice can be painful for me.</a:t>
            </a:r>
          </a:p>
          <a:p>
            <a:pPr marL="502920" indent="-457200">
              <a:buAutoNum type="arabicPeriod"/>
            </a:pPr>
            <a:r>
              <a:rPr lang="en-US" dirty="0" smtClean="0"/>
              <a:t>Please remember to distinguish between what I choose not to do and what I am not able to do. It is not that I don’t listen to instruction, it’s that I can’t understand you.</a:t>
            </a:r>
          </a:p>
          <a:p>
            <a:pPr marL="502920" indent="-457200">
              <a:buAutoNum type="arabicPeriod"/>
            </a:pPr>
            <a:r>
              <a:rPr lang="en-US" dirty="0" smtClean="0"/>
              <a:t>I am a concrete thinker. Meaning, I interpret language very literally. Don’t tell me something is a “piece of cake” when there is no dessert in sight. Just say “this will be easy for you to do.”</a:t>
            </a:r>
          </a:p>
          <a:p>
            <a:pPr marL="502920" indent="-457200">
              <a:buAutoNum type="arabicPeriod"/>
            </a:pPr>
            <a:r>
              <a:rPr lang="en-US" dirty="0" smtClean="0"/>
              <a:t>Please be patient with my limited vocabulary. It’s hard for me to tell you what I need when I don’t know the words to describe my feelings.</a:t>
            </a:r>
            <a:endParaRPr lang="en-US" dirty="0"/>
          </a:p>
        </p:txBody>
      </p:sp>
      <p:sp>
        <p:nvSpPr>
          <p:cNvPr id="5" name="Title 4"/>
          <p:cNvSpPr>
            <a:spLocks noGrp="1"/>
          </p:cNvSpPr>
          <p:nvPr>
            <p:ph type="title"/>
          </p:nvPr>
        </p:nvSpPr>
        <p:spPr/>
        <p:txBody>
          <a:bodyPr/>
          <a:lstStyle/>
          <a:p>
            <a:r>
              <a:rPr lang="en-US" dirty="0" smtClean="0"/>
              <a:t>10 Things every child with autism wish you knew</a:t>
            </a:r>
            <a:endParaRPr lang="en-US" dirty="0"/>
          </a:p>
        </p:txBody>
      </p:sp>
    </p:spTree>
    <p:extLst>
      <p:ext uri="{BB962C8B-B14F-4D97-AF65-F5344CB8AC3E}">
        <p14:creationId xmlns:p14="http://schemas.microsoft.com/office/powerpoint/2010/main" val="38874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fontScale="92500" lnSpcReduction="20000"/>
          </a:bodyPr>
          <a:lstStyle/>
          <a:p>
            <a:pPr marL="45720" indent="0">
              <a:buNone/>
            </a:pPr>
            <a:r>
              <a:rPr lang="en-US" dirty="0" smtClean="0">
                <a:solidFill>
                  <a:schemeClr val="accent1"/>
                </a:solidFill>
              </a:rPr>
              <a:t>6. </a:t>
            </a:r>
            <a:r>
              <a:rPr lang="en-US" dirty="0" smtClean="0"/>
              <a:t>I am visually oriented. Please show me how to do something rather than just telling me. Please be prepared to show me many times because repetition helps me to learn. </a:t>
            </a:r>
          </a:p>
          <a:p>
            <a:pPr marL="45720" indent="0">
              <a:buNone/>
            </a:pPr>
            <a:r>
              <a:rPr lang="en-US" dirty="0" smtClean="0">
                <a:solidFill>
                  <a:schemeClr val="accent1"/>
                </a:solidFill>
              </a:rPr>
              <a:t>7. </a:t>
            </a:r>
            <a:r>
              <a:rPr lang="en-US" dirty="0" smtClean="0"/>
              <a:t>Please focus and build on what I can do, rather than what I can’t do. Look for my strengths and you will find them. There is more than one “right” way to do most things.</a:t>
            </a:r>
          </a:p>
          <a:p>
            <a:pPr marL="45720" indent="0">
              <a:buNone/>
            </a:pPr>
            <a:r>
              <a:rPr lang="en-US" dirty="0" smtClean="0">
                <a:solidFill>
                  <a:schemeClr val="accent1"/>
                </a:solidFill>
              </a:rPr>
              <a:t>8. </a:t>
            </a:r>
            <a:r>
              <a:rPr lang="en-US" dirty="0" smtClean="0"/>
              <a:t>Please help me with social interactions. It may look like I don’t want to play with others, but sometimes I don’t know how to start a conversation. Encourage kids to invite me to join them. It may be that I’m delighted to be included.</a:t>
            </a:r>
          </a:p>
          <a:p>
            <a:pPr marL="45720" indent="0">
              <a:buNone/>
            </a:pPr>
            <a:r>
              <a:rPr lang="en-US" dirty="0" smtClean="0">
                <a:solidFill>
                  <a:schemeClr val="accent1"/>
                </a:solidFill>
              </a:rPr>
              <a:t>9. </a:t>
            </a:r>
            <a:r>
              <a:rPr lang="en-US" dirty="0" smtClean="0"/>
              <a:t>Try to identify what triggers my meltdowns because they are even more horrid for me than they are for you. They occur because one or more of my senses has gone into overload.</a:t>
            </a:r>
          </a:p>
          <a:p>
            <a:pPr marL="45720" indent="0">
              <a:buNone/>
            </a:pPr>
            <a:r>
              <a:rPr lang="en-US" dirty="0" smtClean="0">
                <a:solidFill>
                  <a:schemeClr val="accent1"/>
                </a:solidFill>
              </a:rPr>
              <a:t>10. </a:t>
            </a:r>
            <a:r>
              <a:rPr lang="en-US" dirty="0" smtClean="0"/>
              <a:t>Love me unconditionally. Banish thoughts like “If he would just…” and “Why can’t she…”. I do not choose to have autism. Remember that it is happening to me, not you. With your support and guidance, my possibilities are broader than you might think. I promise you – I am worth it.</a:t>
            </a:r>
          </a:p>
          <a:p>
            <a:pPr marL="45720" indent="0">
              <a:buNone/>
            </a:pP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10 Things continued…</a:t>
            </a:r>
            <a:endParaRPr lang="en-US" dirty="0"/>
          </a:p>
        </p:txBody>
      </p:sp>
    </p:spTree>
    <p:extLst>
      <p:ext uri="{BB962C8B-B14F-4D97-AF65-F5344CB8AC3E}">
        <p14:creationId xmlns:p14="http://schemas.microsoft.com/office/powerpoint/2010/main" val="2614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837277"/>
            <a:ext cx="4038600" cy="4407408"/>
          </a:xfrm>
        </p:spPr>
        <p:txBody>
          <a:bodyPr/>
          <a:lstStyle/>
          <a:p>
            <a:r>
              <a:rPr lang="en-US" dirty="0" smtClean="0"/>
              <a:t>Autism Spectrum Disorder/Autism</a:t>
            </a:r>
          </a:p>
          <a:p>
            <a:pPr lvl="1"/>
            <a:r>
              <a:rPr lang="en-US" dirty="0" smtClean="0"/>
              <a:t>Complex disorders of brain development</a:t>
            </a:r>
          </a:p>
          <a:p>
            <a:r>
              <a:rPr lang="en-US" dirty="0" smtClean="0"/>
              <a:t>Difficulties with:</a:t>
            </a:r>
          </a:p>
          <a:p>
            <a:pPr lvl="1"/>
            <a:r>
              <a:rPr lang="en-US" dirty="0" smtClean="0"/>
              <a:t>Social Interactions</a:t>
            </a:r>
          </a:p>
          <a:p>
            <a:pPr lvl="1"/>
            <a:r>
              <a:rPr lang="en-US" dirty="0" smtClean="0"/>
              <a:t>Verbal &amp; Nonverbal Communication</a:t>
            </a:r>
          </a:p>
          <a:p>
            <a:pPr lvl="1"/>
            <a:r>
              <a:rPr lang="en-US" dirty="0" smtClean="0"/>
              <a:t>Repetitive Behaviors</a:t>
            </a:r>
            <a:endParaRPr lang="en-US" dirty="0"/>
          </a:p>
        </p:txBody>
      </p:sp>
      <p:sp>
        <p:nvSpPr>
          <p:cNvPr id="4" name="Title 3"/>
          <p:cNvSpPr>
            <a:spLocks noGrp="1"/>
          </p:cNvSpPr>
          <p:nvPr>
            <p:ph type="title"/>
          </p:nvPr>
        </p:nvSpPr>
        <p:spPr/>
        <p:txBody>
          <a:bodyPr/>
          <a:lstStyle/>
          <a:p>
            <a:r>
              <a:rPr lang="en-US" dirty="0" smtClean="0"/>
              <a:t>What is Autism?</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3662362" cy="366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10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1981200"/>
            <a:ext cx="6029325" cy="4114800"/>
          </a:xfrm>
        </p:spPr>
        <p:txBody>
          <a:bodyPr>
            <a:normAutofit/>
          </a:bodyPr>
          <a:lstStyle/>
          <a:p>
            <a:r>
              <a:rPr lang="en-US" sz="2800" dirty="0">
                <a:latin typeface="Arial" charset="0"/>
                <a:ea typeface="ＭＳ Ｐゴシック" charset="0"/>
                <a:cs typeface="ＭＳ Ｐゴシック" charset="0"/>
              </a:rPr>
              <a:t>Autism</a:t>
            </a:r>
          </a:p>
          <a:p>
            <a:r>
              <a:rPr lang="en-US" sz="2800" dirty="0">
                <a:latin typeface="Arial" charset="0"/>
                <a:ea typeface="ＭＳ Ｐゴシック" charset="0"/>
                <a:cs typeface="ＭＳ Ｐゴシック" charset="0"/>
              </a:rPr>
              <a:t>Asperger Syndrome</a:t>
            </a:r>
          </a:p>
          <a:p>
            <a:r>
              <a:rPr lang="en-US" sz="2800" dirty="0" err="1">
                <a:latin typeface="Arial" charset="0"/>
                <a:ea typeface="ＭＳ Ｐゴシック" charset="0"/>
                <a:cs typeface="ＭＳ Ｐゴシック" charset="0"/>
              </a:rPr>
              <a:t>Rett</a:t>
            </a:r>
            <a:r>
              <a:rPr lang="en-US" sz="2800" dirty="0">
                <a:latin typeface="Arial" charset="0"/>
                <a:ea typeface="ＭＳ Ｐゴシック" charset="0"/>
                <a:cs typeface="ＭＳ Ｐゴシック" charset="0"/>
              </a:rPr>
              <a:t> Syndrome</a:t>
            </a:r>
          </a:p>
          <a:p>
            <a:r>
              <a:rPr lang="en-US" sz="2800" dirty="0">
                <a:latin typeface="Arial" charset="0"/>
                <a:ea typeface="ＭＳ Ｐゴシック" charset="0"/>
                <a:cs typeface="ＭＳ Ｐゴシック" charset="0"/>
              </a:rPr>
              <a:t>Childhood Disintegrative Disorder</a:t>
            </a:r>
          </a:p>
          <a:p>
            <a:r>
              <a:rPr lang="en-US" sz="2800" dirty="0">
                <a:latin typeface="Arial" charset="0"/>
                <a:ea typeface="ＭＳ Ｐゴシック" charset="0"/>
                <a:cs typeface="ＭＳ Ｐゴシック" charset="0"/>
              </a:rPr>
              <a:t>Pervasive Developmental Disorder- Not Otherwise Specified (PPD-NOS)</a:t>
            </a:r>
          </a:p>
        </p:txBody>
      </p:sp>
      <p:sp>
        <p:nvSpPr>
          <p:cNvPr id="21507" name="WordArt 4"/>
          <p:cNvSpPr>
            <a:spLocks noChangeArrowheads="1" noChangeShapeType="1" noTextEdit="1"/>
          </p:cNvSpPr>
          <p:nvPr/>
        </p:nvSpPr>
        <p:spPr bwMode="auto">
          <a:xfrm>
            <a:off x="914400" y="228600"/>
            <a:ext cx="7600950" cy="13716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miter lim="800000"/>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Autism and</a:t>
            </a:r>
          </a:p>
          <a:p>
            <a:pPr algn="ctr"/>
            <a:r>
              <a:rPr lang="en-US" sz="3600" b="1" kern="10" dirty="0">
                <a:ln w="12700">
                  <a:solidFill>
                    <a:srgbClr val="EAEAEA"/>
                  </a:solidFill>
                  <a:miter lim="800000"/>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 Autism Spectrum Disorders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010" y="1981200"/>
            <a:ext cx="359521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21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34924" cy="639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42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vert="horz" wrap="square" lIns="91440" tIns="45720" rIns="91440" bIns="45720" numCol="1" anchorCtr="0" compatLnSpc="1">
            <a:prstTxWarp prst="textNoShape">
              <a:avLst/>
            </a:prstTxWarp>
          </a:bodyPr>
          <a:lstStyle/>
          <a:p>
            <a:r>
              <a:rPr lang="en-US" sz="3200" dirty="0">
                <a:effectLst>
                  <a:outerShdw blurRad="38100" dist="38100" dir="2700000" algn="tl">
                    <a:srgbClr val="DDDDDD"/>
                  </a:outerShdw>
                </a:effectLst>
                <a:latin typeface="Arial" charset="0"/>
                <a:ea typeface="ＭＳ Ｐゴシック" charset="0"/>
                <a:cs typeface="ＭＳ Ｐゴシック" charset="0"/>
              </a:rPr>
              <a:t>Suspected Etiologies of </a:t>
            </a:r>
            <a:br>
              <a:rPr lang="en-US" sz="3200" dirty="0">
                <a:effectLst>
                  <a:outerShdw blurRad="38100" dist="38100" dir="2700000" algn="tl">
                    <a:srgbClr val="DDDDDD"/>
                  </a:outerShdw>
                </a:effectLst>
                <a:latin typeface="Arial" charset="0"/>
                <a:ea typeface="ＭＳ Ｐゴシック" charset="0"/>
                <a:cs typeface="ＭＳ Ｐゴシック" charset="0"/>
              </a:rPr>
            </a:br>
            <a:r>
              <a:rPr lang="en-US" sz="3200" dirty="0">
                <a:effectLst>
                  <a:outerShdw blurRad="38100" dist="38100" dir="2700000" algn="tl">
                    <a:srgbClr val="DDDDDD"/>
                  </a:outerShdw>
                </a:effectLst>
                <a:latin typeface="Arial" charset="0"/>
                <a:ea typeface="ＭＳ Ｐゴシック" charset="0"/>
                <a:cs typeface="ＭＳ Ｐゴシック" charset="0"/>
              </a:rPr>
              <a:t>Autism Spectrum Disorders</a:t>
            </a:r>
          </a:p>
        </p:txBody>
      </p:sp>
      <p:sp>
        <p:nvSpPr>
          <p:cNvPr id="31747" name="Rectangle 3"/>
          <p:cNvSpPr>
            <a:spLocks noGrp="1" noChangeArrowheads="1"/>
          </p:cNvSpPr>
          <p:nvPr>
            <p:ph type="body" idx="1"/>
          </p:nvPr>
        </p:nvSpPr>
        <p:spPr>
          <a:xfrm>
            <a:off x="5050128" y="2136897"/>
            <a:ext cx="3725572" cy="3886200"/>
          </a:xfrm>
        </p:spPr>
        <p:txBody>
          <a:bodyPr>
            <a:normAutofit/>
          </a:bodyPr>
          <a:lstStyle/>
          <a:p>
            <a:r>
              <a:rPr lang="en-US" sz="2800" dirty="0">
                <a:latin typeface="Arial" charset="0"/>
                <a:ea typeface="ＭＳ Ｐゴシック" charset="0"/>
                <a:cs typeface="ＭＳ Ｐゴシック" charset="0"/>
              </a:rPr>
              <a:t>No single cause </a:t>
            </a:r>
          </a:p>
          <a:p>
            <a:r>
              <a:rPr lang="en-US" sz="2800" dirty="0">
                <a:latin typeface="Arial" charset="0"/>
                <a:ea typeface="ＭＳ Ｐゴシック" charset="0"/>
                <a:cs typeface="ＭＳ Ｐゴシック" charset="0"/>
              </a:rPr>
              <a:t>Genetic link</a:t>
            </a:r>
          </a:p>
          <a:p>
            <a:r>
              <a:rPr lang="en-US" sz="2800" dirty="0">
                <a:latin typeface="Arial" charset="0"/>
                <a:ea typeface="ＭＳ Ｐゴシック" charset="0"/>
                <a:cs typeface="ＭＳ Ｐゴシック" charset="0"/>
              </a:rPr>
              <a:t>Brain abnormalities</a:t>
            </a:r>
          </a:p>
          <a:p>
            <a:r>
              <a:rPr lang="en-US" sz="2800" dirty="0">
                <a:latin typeface="Arial" charset="0"/>
                <a:ea typeface="ＭＳ Ｐゴシック" charset="0"/>
                <a:cs typeface="ＭＳ Ｐゴシック" charset="0"/>
              </a:rPr>
              <a:t>Neurochemical research</a:t>
            </a:r>
          </a:p>
          <a:p>
            <a:r>
              <a:rPr lang="en-US" sz="2800" dirty="0">
                <a:latin typeface="Arial" charset="0"/>
                <a:ea typeface="ＭＳ Ｐゴシック" charset="0"/>
                <a:cs typeface="ＭＳ Ｐゴシック" charset="0"/>
              </a:rPr>
              <a:t>Vaccinations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759194"/>
            <a:ext cx="4745329" cy="464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741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381000" y="304800"/>
            <a:ext cx="8345488" cy="1143000"/>
          </a:xfrm>
        </p:spPr>
        <p:txBody>
          <a:bodyPr vert="horz" wrap="square" lIns="91440" tIns="45720" rIns="91440" bIns="45720" numCol="1" anchorCtr="0" compatLnSpc="1">
            <a:prstTxWarp prst="textNoShape">
              <a:avLst/>
            </a:prstTxWarp>
          </a:bodyPr>
          <a:lstStyle/>
          <a:p>
            <a:r>
              <a:rPr lang="en-US" dirty="0">
                <a:effectLst>
                  <a:outerShdw blurRad="38100" dist="38100" dir="2700000" algn="tl">
                    <a:srgbClr val="DDDDDD"/>
                  </a:outerShdw>
                </a:effectLst>
                <a:latin typeface="Arial" charset="0"/>
                <a:ea typeface="ＭＳ Ｐゴシック" charset="0"/>
                <a:cs typeface="ＭＳ Ｐゴシック" charset="0"/>
              </a:rPr>
              <a:t>Sensory Integration Problems</a:t>
            </a:r>
          </a:p>
        </p:txBody>
      </p:sp>
      <p:sp>
        <p:nvSpPr>
          <p:cNvPr id="60419" name="Rectangle 3"/>
          <p:cNvSpPr>
            <a:spLocks noGrp="1" noChangeArrowheads="1"/>
          </p:cNvSpPr>
          <p:nvPr>
            <p:ph type="body" sz="half" idx="1"/>
          </p:nvPr>
        </p:nvSpPr>
        <p:spPr>
          <a:xfrm>
            <a:off x="423863" y="2637543"/>
            <a:ext cx="4033837" cy="3915657"/>
          </a:xfrm>
        </p:spPr>
        <p:txBody>
          <a:bodyPr>
            <a:normAutofit/>
          </a:bodyPr>
          <a:lstStyle/>
          <a:p>
            <a:r>
              <a:rPr lang="en-US" sz="2000" dirty="0">
                <a:latin typeface="Arial" charset="0"/>
                <a:ea typeface="ＭＳ Ｐゴシック" charset="0"/>
                <a:cs typeface="ＭＳ Ｐゴシック" charset="0"/>
              </a:rPr>
              <a:t>An acute awareness of background </a:t>
            </a:r>
            <a:r>
              <a:rPr lang="en-US" sz="2000" dirty="0" smtClean="0">
                <a:latin typeface="Arial" charset="0"/>
                <a:ea typeface="ＭＳ Ｐゴシック" charset="0"/>
                <a:cs typeface="ＭＳ Ｐゴシック" charset="0"/>
              </a:rPr>
              <a:t>noises</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Fascination with lights, fans, </a:t>
            </a:r>
            <a:r>
              <a:rPr lang="en-US" sz="2000" dirty="0" smtClean="0">
                <a:latin typeface="Arial" charset="0"/>
                <a:ea typeface="ＭＳ Ｐゴシック" charset="0"/>
                <a:cs typeface="ＭＳ Ｐゴシック" charset="0"/>
              </a:rPr>
              <a:t>water</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Spinning items, taking things </a:t>
            </a:r>
            <a:r>
              <a:rPr lang="en-US" sz="2000" dirty="0" smtClean="0">
                <a:latin typeface="Arial" charset="0"/>
                <a:ea typeface="ＭＳ Ｐゴシック" charset="0"/>
                <a:cs typeface="ＭＳ Ｐゴシック" charset="0"/>
              </a:rPr>
              <a:t>apart</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Little awareness of pain or </a:t>
            </a:r>
            <a:r>
              <a:rPr lang="en-US" sz="2000" dirty="0" smtClean="0">
                <a:latin typeface="Arial" charset="0"/>
                <a:ea typeface="ＭＳ Ｐゴシック" charset="0"/>
                <a:cs typeface="ＭＳ Ｐゴシック" charset="0"/>
              </a:rPr>
              <a:t>temperature</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Coordination </a:t>
            </a:r>
            <a:r>
              <a:rPr lang="en-US" sz="2000" dirty="0" smtClean="0">
                <a:latin typeface="Arial" charset="0"/>
                <a:ea typeface="ＭＳ Ｐゴシック" charset="0"/>
                <a:cs typeface="ＭＳ Ｐゴシック" charset="0"/>
              </a:rPr>
              <a:t>problems</a:t>
            </a:r>
          </a:p>
          <a:p>
            <a:r>
              <a:rPr lang="en-US" sz="2000" dirty="0">
                <a:latin typeface="Arial" charset="0"/>
                <a:ea typeface="ＭＳ Ｐゴシック" charset="0"/>
                <a:cs typeface="ＭＳ Ｐゴシック" charset="0"/>
              </a:rPr>
              <a:t>Self-injury or aggression</a:t>
            </a:r>
          </a:p>
        </p:txBody>
      </p:sp>
      <p:pic>
        <p:nvPicPr>
          <p:cNvPr id="60420" name="Picture 5" descr="PRISML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147351"/>
            <a:ext cx="2819400" cy="149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6"/>
          <p:cNvSpPr>
            <a:spLocks noGrp="1" noChangeArrowheads="1"/>
          </p:cNvSpPr>
          <p:nvPr>
            <p:ph type="body" sz="half" idx="2"/>
          </p:nvPr>
        </p:nvSpPr>
        <p:spPr>
          <a:xfrm>
            <a:off x="4724400" y="2637543"/>
            <a:ext cx="3810000" cy="3915657"/>
          </a:xfrm>
        </p:spPr>
        <p:txBody>
          <a:bodyPr>
            <a:noAutofit/>
          </a:bodyPr>
          <a:lstStyle/>
          <a:p>
            <a:r>
              <a:rPr lang="en-US" sz="2000" dirty="0">
                <a:latin typeface="Arial" charset="0"/>
                <a:ea typeface="ＭＳ Ｐゴシック" charset="0"/>
                <a:cs typeface="ＭＳ Ｐゴシック" charset="0"/>
              </a:rPr>
              <a:t>Hand flapping/repetitive </a:t>
            </a:r>
            <a:r>
              <a:rPr lang="en-US" sz="2000" dirty="0" smtClean="0">
                <a:latin typeface="Arial" charset="0"/>
                <a:ea typeface="ＭＳ Ｐゴシック" charset="0"/>
                <a:cs typeface="ＭＳ Ｐゴシック" charset="0"/>
              </a:rPr>
              <a:t>movements</a:t>
            </a:r>
            <a:endParaRPr lang="en-US" sz="2000"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Difficulty </a:t>
            </a:r>
            <a:r>
              <a:rPr lang="en-US" sz="2000" dirty="0">
                <a:latin typeface="Arial" charset="0"/>
                <a:ea typeface="ＭＳ Ｐゴシック" charset="0"/>
                <a:cs typeface="ＭＳ Ｐゴシック" charset="0"/>
              </a:rPr>
              <a:t>with </a:t>
            </a:r>
            <a:r>
              <a:rPr lang="en-US" sz="2000" dirty="0" smtClean="0">
                <a:latin typeface="Arial" charset="0"/>
                <a:ea typeface="ＭＳ Ｐゴシック" charset="0"/>
                <a:cs typeface="ＭＳ Ｐゴシック" charset="0"/>
              </a:rPr>
              <a:t>transitions</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The child may react strongly to stimuli on face, hands, and </a:t>
            </a:r>
            <a:r>
              <a:rPr lang="en-US" sz="2000" dirty="0" smtClean="0">
                <a:latin typeface="Arial" charset="0"/>
                <a:ea typeface="ＭＳ Ｐゴシック" charset="0"/>
                <a:cs typeface="ＭＳ Ｐゴシック" charset="0"/>
              </a:rPr>
              <a:t>feet</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An unusual sensitivity to sounds and </a:t>
            </a:r>
            <a:r>
              <a:rPr lang="en-US" sz="2000" dirty="0" smtClean="0">
                <a:latin typeface="Arial" charset="0"/>
                <a:ea typeface="ＭＳ Ｐゴシック" charset="0"/>
                <a:cs typeface="ＭＳ Ｐゴシック" charset="0"/>
              </a:rPr>
              <a:t>smells</a:t>
            </a:r>
            <a:endParaRPr lang="en-US" sz="2000"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Frequently adjusts clothing, pushing up sleeves and/or pant </a:t>
            </a:r>
            <a:r>
              <a:rPr lang="en-US" sz="2000" dirty="0" smtClean="0">
                <a:latin typeface="Arial" charset="0"/>
                <a:ea typeface="ＭＳ Ｐゴシック" charset="0"/>
                <a:cs typeface="ＭＳ Ｐゴシック" charset="0"/>
              </a:rPr>
              <a:t>legs</a:t>
            </a:r>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8969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4572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000">
              <a:latin typeface="Arial Narrow" charset="0"/>
            </a:endParaRPr>
          </a:p>
        </p:txBody>
      </p:sp>
      <p:sp>
        <p:nvSpPr>
          <p:cNvPr id="36867" name="Text Box 3"/>
          <p:cNvSpPr txBox="1">
            <a:spLocks noChangeArrowheads="1"/>
          </p:cNvSpPr>
          <p:nvPr/>
        </p:nvSpPr>
        <p:spPr bwMode="auto">
          <a:xfrm>
            <a:off x="0" y="6477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000">
              <a:solidFill>
                <a:schemeClr val="bg1"/>
              </a:solidFill>
              <a:latin typeface="Arial Narrow" charset="0"/>
            </a:endParaRPr>
          </a:p>
        </p:txBody>
      </p:sp>
      <p:sp>
        <p:nvSpPr>
          <p:cNvPr id="36868" name="Text Box 4"/>
          <p:cNvSpPr txBox="1">
            <a:spLocks noChangeArrowheads="1"/>
          </p:cNvSpPr>
          <p:nvPr/>
        </p:nvSpPr>
        <p:spPr bwMode="auto">
          <a:xfrm>
            <a:off x="8534400" y="6596063"/>
            <a:ext cx="609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80000"/>
              </a:lnSpc>
              <a:spcBef>
                <a:spcPct val="50000"/>
              </a:spcBef>
            </a:pPr>
            <a:endParaRPr lang="en-US" sz="1400">
              <a:solidFill>
                <a:srgbClr val="333399"/>
              </a:solidFill>
              <a:latin typeface="Arial Narrow" charset="0"/>
            </a:endParaRPr>
          </a:p>
        </p:txBody>
      </p:sp>
      <p:sp>
        <p:nvSpPr>
          <p:cNvPr id="36869" name="Rectangle 6"/>
          <p:cNvSpPr>
            <a:spLocks noGrp="1" noChangeArrowheads="1"/>
          </p:cNvSpPr>
          <p:nvPr>
            <p:ph type="body" idx="1"/>
          </p:nvPr>
        </p:nvSpPr>
        <p:spPr>
          <a:xfrm>
            <a:off x="228600" y="1894131"/>
            <a:ext cx="6429082" cy="4713312"/>
          </a:xfrm>
        </p:spPr>
        <p:txBody>
          <a:bodyPr/>
          <a:lstStyle/>
          <a:p>
            <a:pPr>
              <a:lnSpc>
                <a:spcPct val="90000"/>
              </a:lnSpc>
              <a:buFont typeface="Wingdings" charset="0"/>
              <a:buChar char="§"/>
            </a:pPr>
            <a:r>
              <a:rPr lang="en-US" sz="2800" dirty="0">
                <a:solidFill>
                  <a:schemeClr val="folHlink"/>
                </a:solidFill>
                <a:latin typeface="Arial" charset="0"/>
                <a:ea typeface="ＭＳ Ｐゴシック" charset="0"/>
                <a:cs typeface="ＭＳ Ｐゴシック" charset="0"/>
              </a:rPr>
              <a:t>Repetitive behavior</a:t>
            </a:r>
          </a:p>
          <a:p>
            <a:pPr lvl="1">
              <a:lnSpc>
                <a:spcPct val="90000"/>
              </a:lnSpc>
              <a:buClr>
                <a:schemeClr val="folHlink"/>
              </a:buClr>
              <a:buFont typeface="Wingdings" charset="0"/>
              <a:buChar char="§"/>
            </a:pPr>
            <a:r>
              <a:rPr lang="en-US" dirty="0">
                <a:solidFill>
                  <a:schemeClr val="folHlink"/>
                </a:solidFill>
                <a:latin typeface="Arial" charset="0"/>
                <a:ea typeface="ＭＳ Ｐゴシック" charset="0"/>
              </a:rPr>
              <a:t>Obsessions, tics, and perseverations</a:t>
            </a:r>
          </a:p>
          <a:p>
            <a:pPr>
              <a:lnSpc>
                <a:spcPct val="90000"/>
              </a:lnSpc>
              <a:buFont typeface="Wingdings" charset="0"/>
              <a:buChar char="§"/>
            </a:pPr>
            <a:r>
              <a:rPr lang="en-US" sz="2800" dirty="0">
                <a:solidFill>
                  <a:schemeClr val="folHlink"/>
                </a:solidFill>
                <a:latin typeface="Arial" charset="0"/>
                <a:ea typeface="ＭＳ Ｐゴシック" charset="0"/>
                <a:cs typeface="ＭＳ Ｐゴシック" charset="0"/>
              </a:rPr>
              <a:t>Problem behavior</a:t>
            </a:r>
          </a:p>
          <a:p>
            <a:pPr lvl="1">
              <a:lnSpc>
                <a:spcPct val="90000"/>
              </a:lnSpc>
              <a:buClr>
                <a:schemeClr val="folHlink"/>
              </a:buClr>
              <a:buFont typeface="Wingdings" charset="0"/>
              <a:buChar char="§"/>
            </a:pPr>
            <a:r>
              <a:rPr lang="en-US" dirty="0">
                <a:solidFill>
                  <a:schemeClr val="folHlink"/>
                </a:solidFill>
                <a:latin typeface="Arial" charset="0"/>
                <a:ea typeface="ＭＳ Ｐゴシック" charset="0"/>
              </a:rPr>
              <a:t>  Self-injurious behavior</a:t>
            </a:r>
          </a:p>
          <a:p>
            <a:pPr lvl="1">
              <a:lnSpc>
                <a:spcPct val="90000"/>
              </a:lnSpc>
              <a:buClr>
                <a:schemeClr val="folHlink"/>
              </a:buClr>
              <a:buFont typeface="Wingdings" charset="0"/>
              <a:buChar char="§"/>
            </a:pPr>
            <a:r>
              <a:rPr lang="en-US" dirty="0">
                <a:solidFill>
                  <a:schemeClr val="folHlink"/>
                </a:solidFill>
                <a:latin typeface="Arial" charset="0"/>
                <a:ea typeface="ＭＳ Ｐゴシック" charset="0"/>
              </a:rPr>
              <a:t>  Aggression</a:t>
            </a:r>
          </a:p>
          <a:p>
            <a:pPr>
              <a:lnSpc>
                <a:spcPct val="90000"/>
              </a:lnSpc>
              <a:buFont typeface="Wingdings" charset="0"/>
              <a:buChar char="§"/>
            </a:pPr>
            <a:r>
              <a:rPr lang="en-US" sz="2800" dirty="0" smtClean="0">
                <a:solidFill>
                  <a:schemeClr val="folHlink"/>
                </a:solidFill>
                <a:latin typeface="Arial" charset="0"/>
                <a:ea typeface="ＭＳ Ｐゴシック" charset="0"/>
                <a:cs typeface="ＭＳ Ｐゴシック" charset="0"/>
              </a:rPr>
              <a:t>Need </a:t>
            </a:r>
            <a:r>
              <a:rPr lang="en-US" sz="2800" dirty="0">
                <a:solidFill>
                  <a:schemeClr val="folHlink"/>
                </a:solidFill>
                <a:latin typeface="Arial" charset="0"/>
                <a:ea typeface="ＭＳ Ｐゴシック" charset="0"/>
                <a:cs typeface="ＭＳ Ｐゴシック" charset="0"/>
              </a:rPr>
              <a:t>for environmental predictability</a:t>
            </a:r>
          </a:p>
          <a:p>
            <a:pPr>
              <a:lnSpc>
                <a:spcPct val="90000"/>
              </a:lnSpc>
              <a:buFont typeface="Wingdings" charset="0"/>
              <a:buChar char="§"/>
            </a:pPr>
            <a:r>
              <a:rPr lang="en-US" sz="2800" dirty="0">
                <a:solidFill>
                  <a:schemeClr val="folHlink"/>
                </a:solidFill>
                <a:latin typeface="Arial" charset="0"/>
                <a:ea typeface="ＭＳ Ｐゴシック" charset="0"/>
                <a:cs typeface="ＭＳ Ｐゴシック" charset="0"/>
              </a:rPr>
              <a:t>Sensory and movement disorders</a:t>
            </a:r>
          </a:p>
          <a:p>
            <a:pPr>
              <a:lnSpc>
                <a:spcPct val="90000"/>
              </a:lnSpc>
              <a:buFont typeface="Wingdings" charset="0"/>
              <a:buChar char="§"/>
            </a:pPr>
            <a:r>
              <a:rPr lang="en-US" sz="2800" dirty="0">
                <a:solidFill>
                  <a:schemeClr val="folHlink"/>
                </a:solidFill>
                <a:latin typeface="Arial" charset="0"/>
                <a:ea typeface="ＭＳ Ｐゴシック" charset="0"/>
                <a:cs typeface="ＭＳ Ｐゴシック" charset="0"/>
              </a:rPr>
              <a:t>Intellectual functioning</a:t>
            </a:r>
          </a:p>
          <a:p>
            <a:pPr lvl="1">
              <a:lnSpc>
                <a:spcPct val="90000"/>
              </a:lnSpc>
              <a:buClr>
                <a:schemeClr val="folHlink"/>
              </a:buClr>
              <a:buFont typeface="Wingdings" charset="0"/>
              <a:buChar char="§"/>
            </a:pPr>
            <a:r>
              <a:rPr lang="en-US" dirty="0">
                <a:solidFill>
                  <a:schemeClr val="folHlink"/>
                </a:solidFill>
                <a:latin typeface="Arial" charset="0"/>
                <a:ea typeface="ＭＳ Ｐゴシック" charset="0"/>
              </a:rPr>
              <a:t>Savant </a:t>
            </a:r>
            <a:r>
              <a:rPr lang="en-US" dirty="0" smtClean="0">
                <a:solidFill>
                  <a:schemeClr val="folHlink"/>
                </a:solidFill>
                <a:latin typeface="Arial" charset="0"/>
                <a:ea typeface="ＭＳ Ｐゴシック" charset="0"/>
              </a:rPr>
              <a:t>syndrome</a:t>
            </a:r>
            <a:endParaRPr lang="en-US" sz="1600" dirty="0">
              <a:latin typeface="Arial" charset="0"/>
              <a:ea typeface="ＭＳ Ｐゴシック" charset="0"/>
            </a:endParaRPr>
          </a:p>
        </p:txBody>
      </p:sp>
      <p:sp>
        <p:nvSpPr>
          <p:cNvPr id="156679" name="Rectangle 7"/>
          <p:cNvSpPr>
            <a:spLocks noGrp="1" noChangeArrowheads="1"/>
          </p:cNvSpPr>
          <p:nvPr>
            <p:ph type="title"/>
          </p:nvPr>
        </p:nvSpPr>
        <p:spPr>
          <a:xfrm>
            <a:off x="962025" y="533400"/>
            <a:ext cx="7516813" cy="609600"/>
          </a:xfrm>
        </p:spPr>
        <p:txBody>
          <a:bodyPr vert="horz" wrap="square" lIns="91440" tIns="45720" rIns="91440" bIns="45720" numCol="1" anchorCtr="0" compatLnSpc="1">
            <a:prstTxWarp prst="textNoShape">
              <a:avLst/>
            </a:prstTxWarp>
            <a:noAutofit/>
          </a:bodyPr>
          <a:lstStyle/>
          <a:p>
            <a:r>
              <a:rPr lang="en-US" sz="4000" dirty="0">
                <a:effectLst>
                  <a:outerShdw blurRad="38100" dist="38100" dir="2700000" algn="tl">
                    <a:srgbClr val="DDDDDD"/>
                  </a:outerShdw>
                </a:effectLst>
                <a:latin typeface="Arial" charset="0"/>
                <a:ea typeface="ＭＳ Ｐゴシック" charset="0"/>
                <a:cs typeface="ＭＳ Ｐゴシック" charset="0"/>
              </a:rPr>
              <a:t>Characteristics of Autism</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070" y="1676400"/>
            <a:ext cx="297388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2187"/>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800</TotalTime>
  <Words>1158</Words>
  <Application>Microsoft Office PowerPoint</Application>
  <PresentationFormat>On-screen Show (4:3)</PresentationFormat>
  <Paragraphs>127</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Grid</vt:lpstr>
      <vt:lpstr>Autism:  The Basics &amp; Strategies You Can Use!</vt:lpstr>
      <vt:lpstr>10 Things every child with autism wish you knew</vt:lpstr>
      <vt:lpstr>10 Things continued…</vt:lpstr>
      <vt:lpstr>What is Autism?</vt:lpstr>
      <vt:lpstr>PowerPoint Presentation</vt:lpstr>
      <vt:lpstr>PowerPoint Presentation</vt:lpstr>
      <vt:lpstr>Suspected Etiologies of  Autism Spectrum Disorders</vt:lpstr>
      <vt:lpstr>Sensory Integration Problems</vt:lpstr>
      <vt:lpstr>Characteristics of Autism</vt:lpstr>
      <vt:lpstr>Proactive classroom suggestions</vt:lpstr>
      <vt:lpstr>Picture Communication Aids</vt:lpstr>
      <vt:lpstr>Structured Social Interactions</vt:lpstr>
      <vt:lpstr>Social stories, social scripts</vt:lpstr>
      <vt:lpstr>Writing a Social Story </vt:lpstr>
      <vt:lpstr>Structure the Lesson</vt:lpstr>
      <vt:lpstr>The Need to a Provide Predictable Environment</vt:lpstr>
      <vt:lpstr>Sensory Diet</vt:lpstr>
      <vt:lpstr>Sensory Diet (Continued)</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The Basics &amp; Strategies You Can Use!</dc:title>
  <dc:creator>Cori Dudakiw-Warrick</dc:creator>
  <cp:lastModifiedBy>Molly Battaglini</cp:lastModifiedBy>
  <cp:revision>23</cp:revision>
  <dcterms:created xsi:type="dcterms:W3CDTF">2013-08-20T12:57:40Z</dcterms:created>
  <dcterms:modified xsi:type="dcterms:W3CDTF">2015-08-20T12:34:31Z</dcterms:modified>
</cp:coreProperties>
</file>